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46"/>
  </p:notesMasterIdLst>
  <p:sldIdLst>
    <p:sldId id="351" r:id="rId2"/>
    <p:sldId id="352" r:id="rId3"/>
    <p:sldId id="353" r:id="rId4"/>
    <p:sldId id="354" r:id="rId5"/>
    <p:sldId id="319" r:id="rId6"/>
    <p:sldId id="355" r:id="rId7"/>
    <p:sldId id="297" r:id="rId8"/>
    <p:sldId id="356" r:id="rId9"/>
    <p:sldId id="357" r:id="rId10"/>
    <p:sldId id="321" r:id="rId11"/>
    <p:sldId id="312" r:id="rId12"/>
    <p:sldId id="358" r:id="rId13"/>
    <p:sldId id="359" r:id="rId14"/>
    <p:sldId id="360" r:id="rId15"/>
    <p:sldId id="268" r:id="rId16"/>
    <p:sldId id="361" r:id="rId17"/>
    <p:sldId id="363" r:id="rId18"/>
    <p:sldId id="364" r:id="rId19"/>
    <p:sldId id="365" r:id="rId20"/>
    <p:sldId id="362" r:id="rId21"/>
    <p:sldId id="366" r:id="rId22"/>
    <p:sldId id="367" r:id="rId23"/>
    <p:sldId id="368" r:id="rId24"/>
    <p:sldId id="369" r:id="rId25"/>
    <p:sldId id="370" r:id="rId26"/>
    <p:sldId id="371" r:id="rId27"/>
    <p:sldId id="329" r:id="rId28"/>
    <p:sldId id="372" r:id="rId29"/>
    <p:sldId id="373" r:id="rId30"/>
    <p:sldId id="386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15" r:id="rId39"/>
    <p:sldId id="330" r:id="rId40"/>
    <p:sldId id="384" r:id="rId41"/>
    <p:sldId id="385" r:id="rId42"/>
    <p:sldId id="383" r:id="rId43"/>
    <p:sldId id="381" r:id="rId44"/>
    <p:sldId id="382" r:id="rId4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Raleway" panose="020B0503030101060003" pitchFamily="34" charset="0"/>
      <p:regular r:id="rId51"/>
      <p:bold r:id="rId52"/>
      <p:italic r:id="rId53"/>
      <p:boldItalic r:id="rId54"/>
    </p:embeddedFont>
    <p:embeddedFont>
      <p:font typeface="Raleway ExtraBold" panose="020B0903030101060003" pitchFamily="34" charset="0"/>
      <p:bold r:id="rId55"/>
      <p:boldItalic r:id="rId56"/>
    </p:embeddedFont>
    <p:embeddedFont>
      <p:font typeface="Raleway Light" panose="020B0403030101060003" pitchFamily="34" charset="0"/>
      <p:regular r:id="rId57"/>
      <p: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esor" initials="C" lastIdx="3" clrIdx="0">
    <p:extLst>
      <p:ext uri="{19B8F6BF-5375-455C-9EA6-DF929625EA0E}">
        <p15:presenceInfo xmlns:p15="http://schemas.microsoft.com/office/powerpoint/2012/main" userId="Profesor" providerId="None"/>
      </p:ext>
    </p:extLst>
  </p:cmAuthor>
  <p:cmAuthor id="2" name="Mariam Lopez" initials="ML" lastIdx="45" clrIdx="1">
    <p:extLst>
      <p:ext uri="{19B8F6BF-5375-455C-9EA6-DF929625EA0E}">
        <p15:presenceInfo xmlns:p15="http://schemas.microsoft.com/office/powerpoint/2012/main" userId="Mariam Lopez" providerId="None"/>
      </p:ext>
    </p:extLst>
  </p:cmAuthor>
  <p:cmAuthor id="3" name="Carcelén, Desmadryl, Guzmán y Tapia Ruiz Araneda" initials="DM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EC"/>
    <a:srgbClr val="77BC1F"/>
    <a:srgbClr val="FFB600"/>
    <a:srgbClr val="545454"/>
    <a:srgbClr val="0099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BCD711-704F-408D-82B8-45751C35000E}">
  <a:tblStyle styleId="{34BCD711-704F-408D-82B8-45751C3500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86154" autoAdjust="0"/>
  </p:normalViewPr>
  <p:slideViewPr>
    <p:cSldViewPr snapToGrid="0">
      <p:cViewPr varScale="1">
        <p:scale>
          <a:sx n="82" d="100"/>
          <a:sy n="82" d="100"/>
        </p:scale>
        <p:origin x="1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9024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445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99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23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s-CL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9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5146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s-CL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93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057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057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057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s-CL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93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514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1239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057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057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6057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6057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6057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s-CL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69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s-CL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69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s-CL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69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fa7ef028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fa7ef028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208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s-CL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6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086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ec9315a0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ec9315a0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498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ec9315a0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ec9315a0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498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ec9315a0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ec9315a0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498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991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ec9315a0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ec9315a0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498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60570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s-CL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877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20737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2073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08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086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s-CL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699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ES" dirty="0"/>
              <a:t>Definición de ajustes herramientas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0862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-ES" dirty="0"/>
              <a:t>Definición de ajustes herramientas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08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67861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08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08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0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s-CL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9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ts val="4800"/>
              <a:buNone/>
              <a:defRPr sz="4800"/>
            </a:lvl1pPr>
            <a:lvl2pPr lvl="1" rtl="0">
              <a:spcBef>
                <a:spcPts val="0"/>
              </a:spcBef>
              <a:buSzPts val="4800"/>
              <a:buNone/>
              <a:defRPr sz="4800"/>
            </a:lvl2pPr>
            <a:lvl3pPr lvl="2" rtl="0">
              <a:spcBef>
                <a:spcPts val="0"/>
              </a:spcBef>
              <a:buSzPts val="4800"/>
              <a:buNone/>
              <a:defRPr sz="4800"/>
            </a:lvl3pPr>
            <a:lvl4pPr lvl="3" rtl="0">
              <a:spcBef>
                <a:spcPts val="0"/>
              </a:spcBef>
              <a:buSzPts val="4800"/>
              <a:buNone/>
              <a:defRPr sz="4800"/>
            </a:lvl4pPr>
            <a:lvl5pPr lvl="4" rtl="0">
              <a:spcBef>
                <a:spcPts val="0"/>
              </a:spcBef>
              <a:buSzPts val="4800"/>
              <a:buNone/>
              <a:defRPr sz="4800"/>
            </a:lvl5pPr>
            <a:lvl6pPr lvl="5" rtl="0">
              <a:spcBef>
                <a:spcPts val="0"/>
              </a:spcBef>
              <a:buSzPts val="4800"/>
              <a:buNone/>
              <a:defRPr sz="4800"/>
            </a:lvl6pPr>
            <a:lvl7pPr lvl="6" rtl="0">
              <a:spcBef>
                <a:spcPts val="0"/>
              </a:spcBef>
              <a:buSzPts val="4800"/>
              <a:buNone/>
              <a:defRPr sz="4800"/>
            </a:lvl7pPr>
            <a:lvl8pPr lvl="7" rtl="0">
              <a:spcBef>
                <a:spcPts val="0"/>
              </a:spcBef>
              <a:buSzPts val="4800"/>
              <a:buNone/>
              <a:defRPr sz="4800"/>
            </a:lvl8pPr>
            <a:lvl9pPr lvl="8" rtl="0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FFB6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757200" y="2161800"/>
            <a:ext cx="5629800" cy="819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ts val="3000"/>
              <a:buChar char="●"/>
              <a:defRPr sz="3000" i="1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ts val="3000"/>
              <a:buChar char="○"/>
              <a:defRPr sz="3000" i="1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ts val="3000"/>
              <a:buChar char="■"/>
              <a:defRPr sz="30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/>
          <p:nvPr/>
        </p:nvSpPr>
        <p:spPr>
          <a:xfrm>
            <a:off x="205550" y="75075"/>
            <a:ext cx="799500" cy="65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120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5800"/>
              <a:buNone/>
              <a:defRPr/>
            </a:lvl1pPr>
            <a:lvl2pPr lvl="1" rtl="0">
              <a:spcBef>
                <a:spcPts val="0"/>
              </a:spcBef>
              <a:buSzPts val="5800"/>
              <a:buNone/>
              <a:defRPr/>
            </a:lvl2pPr>
            <a:lvl3pPr lvl="2" rtl="0">
              <a:spcBef>
                <a:spcPts val="0"/>
              </a:spcBef>
              <a:buSzPts val="5800"/>
              <a:buNone/>
              <a:defRPr/>
            </a:lvl3pPr>
            <a:lvl4pPr lvl="3" rtl="0">
              <a:spcBef>
                <a:spcPts val="0"/>
              </a:spcBef>
              <a:buSzPts val="5800"/>
              <a:buNone/>
              <a:defRPr/>
            </a:lvl4pPr>
            <a:lvl5pPr lvl="4" rtl="0">
              <a:spcBef>
                <a:spcPts val="0"/>
              </a:spcBef>
              <a:buSzPts val="5800"/>
              <a:buNone/>
              <a:defRPr/>
            </a:lvl5pPr>
            <a:lvl6pPr lvl="5" rtl="0">
              <a:spcBef>
                <a:spcPts val="0"/>
              </a:spcBef>
              <a:buSzPts val="5800"/>
              <a:buNone/>
              <a:defRPr/>
            </a:lvl6pPr>
            <a:lvl7pPr lvl="6" rtl="0">
              <a:spcBef>
                <a:spcPts val="0"/>
              </a:spcBef>
              <a:buSzPts val="5800"/>
              <a:buNone/>
              <a:defRPr/>
            </a:lvl7pPr>
            <a:lvl8pPr lvl="7" rtl="0">
              <a:spcBef>
                <a:spcPts val="0"/>
              </a:spcBef>
              <a:buSzPts val="5800"/>
              <a:buNone/>
              <a:defRPr/>
            </a:lvl8pPr>
            <a:lvl9pPr lvl="8" rtl="0">
              <a:spcBef>
                <a:spcPts val="0"/>
              </a:spcBef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22000" y="1930500"/>
            <a:ext cx="2332200" cy="291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400"/>
              <a:buChar char="○"/>
              <a:defRPr sz="1400"/>
            </a:lvl2pPr>
            <a:lvl3pPr lvl="2" rtl="0">
              <a:spcBef>
                <a:spcPts val="0"/>
              </a:spcBef>
              <a:buSzPts val="1400"/>
              <a:buChar char="■"/>
              <a:defRPr sz="1400"/>
            </a:lvl3pPr>
            <a:lvl4pPr lvl="3" rtl="0">
              <a:spcBef>
                <a:spcPts val="0"/>
              </a:spcBef>
              <a:buSzPts val="1400"/>
              <a:buChar char="●"/>
              <a:defRPr sz="1400"/>
            </a:lvl4pPr>
            <a:lvl5pPr lvl="4" rtl="0">
              <a:spcBef>
                <a:spcPts val="0"/>
              </a:spcBef>
              <a:buSzPts val="1400"/>
              <a:buChar char="○"/>
              <a:defRPr sz="1400"/>
            </a:lvl5pPr>
            <a:lvl6pPr lvl="5" rtl="0">
              <a:spcBef>
                <a:spcPts val="0"/>
              </a:spcBef>
              <a:buSzPts val="1400"/>
              <a:buChar char="■"/>
              <a:defRPr sz="1400"/>
            </a:lvl6pPr>
            <a:lvl7pPr lvl="6" rtl="0">
              <a:spcBef>
                <a:spcPts val="0"/>
              </a:spcBef>
              <a:buSzPts val="1400"/>
              <a:buChar char="●"/>
              <a:defRPr sz="1400"/>
            </a:lvl7pPr>
            <a:lvl8pPr lvl="7" rtl="0">
              <a:spcBef>
                <a:spcPts val="0"/>
              </a:spcBef>
              <a:buSzPts val="1400"/>
              <a:buChar char="○"/>
              <a:defRPr sz="1400"/>
            </a:lvl8pPr>
            <a:lvl9pPr lvl="8" rtl="0">
              <a:spcBef>
                <a:spcPts val="0"/>
              </a:spcBef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373778" y="1930500"/>
            <a:ext cx="2332200" cy="291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400"/>
              <a:buChar char="○"/>
              <a:defRPr sz="1400"/>
            </a:lvl2pPr>
            <a:lvl3pPr lvl="2" rtl="0">
              <a:spcBef>
                <a:spcPts val="0"/>
              </a:spcBef>
              <a:buSzPts val="1400"/>
              <a:buChar char="■"/>
              <a:defRPr sz="1400"/>
            </a:lvl3pPr>
            <a:lvl4pPr lvl="3" rtl="0">
              <a:spcBef>
                <a:spcPts val="0"/>
              </a:spcBef>
              <a:buSzPts val="1400"/>
              <a:buChar char="●"/>
              <a:defRPr sz="1400"/>
            </a:lvl4pPr>
            <a:lvl5pPr lvl="4" rtl="0">
              <a:spcBef>
                <a:spcPts val="0"/>
              </a:spcBef>
              <a:buSzPts val="1400"/>
              <a:buChar char="○"/>
              <a:defRPr sz="1400"/>
            </a:lvl5pPr>
            <a:lvl6pPr lvl="5" rtl="0">
              <a:spcBef>
                <a:spcPts val="0"/>
              </a:spcBef>
              <a:buSzPts val="1400"/>
              <a:buChar char="■"/>
              <a:defRPr sz="1400"/>
            </a:lvl6pPr>
            <a:lvl7pPr lvl="6" rtl="0">
              <a:spcBef>
                <a:spcPts val="0"/>
              </a:spcBef>
              <a:buSzPts val="1400"/>
              <a:buChar char="●"/>
              <a:defRPr sz="1400"/>
            </a:lvl7pPr>
            <a:lvl8pPr lvl="7" rtl="0">
              <a:spcBef>
                <a:spcPts val="0"/>
              </a:spcBef>
              <a:buSzPts val="1400"/>
              <a:buChar char="○"/>
              <a:defRPr sz="1400"/>
            </a:lvl8pPr>
            <a:lvl9pPr lvl="8" rtl="0">
              <a:spcBef>
                <a:spcPts val="0"/>
              </a:spcBef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5825557" y="1930500"/>
            <a:ext cx="2332200" cy="291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buSzPts val="1400"/>
              <a:buChar char="○"/>
              <a:defRPr sz="1400"/>
            </a:lvl2pPr>
            <a:lvl3pPr lvl="2" rtl="0">
              <a:spcBef>
                <a:spcPts val="0"/>
              </a:spcBef>
              <a:buSzPts val="1400"/>
              <a:buChar char="■"/>
              <a:defRPr sz="1400"/>
            </a:lvl3pPr>
            <a:lvl4pPr lvl="3" rtl="0">
              <a:spcBef>
                <a:spcPts val="0"/>
              </a:spcBef>
              <a:buSzPts val="1400"/>
              <a:buChar char="●"/>
              <a:defRPr sz="1400"/>
            </a:lvl4pPr>
            <a:lvl5pPr lvl="4" rtl="0">
              <a:spcBef>
                <a:spcPts val="0"/>
              </a:spcBef>
              <a:buSzPts val="1400"/>
              <a:buChar char="○"/>
              <a:defRPr sz="1400"/>
            </a:lvl5pPr>
            <a:lvl6pPr lvl="5" rtl="0">
              <a:spcBef>
                <a:spcPts val="0"/>
              </a:spcBef>
              <a:buSzPts val="1400"/>
              <a:buChar char="■"/>
              <a:defRPr sz="1400"/>
            </a:lvl6pPr>
            <a:lvl7pPr lvl="6" rtl="0">
              <a:spcBef>
                <a:spcPts val="0"/>
              </a:spcBef>
              <a:buSzPts val="1400"/>
              <a:buChar char="●"/>
              <a:defRPr sz="1400"/>
            </a:lvl7pPr>
            <a:lvl8pPr lvl="7" rtl="0">
              <a:spcBef>
                <a:spcPts val="0"/>
              </a:spcBef>
              <a:buSzPts val="1400"/>
              <a:buChar char="○"/>
              <a:defRPr sz="1400"/>
            </a:lvl8pPr>
            <a:lvl9pPr lvl="8" rtl="0">
              <a:spcBef>
                <a:spcPts val="0"/>
              </a:spcBef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5800"/>
              <a:buNone/>
              <a:defRPr/>
            </a:lvl1pPr>
            <a:lvl2pPr lvl="1">
              <a:spcBef>
                <a:spcPts val="0"/>
              </a:spcBef>
              <a:buSzPts val="5800"/>
              <a:buNone/>
              <a:defRPr/>
            </a:lvl2pPr>
            <a:lvl3pPr lvl="2">
              <a:spcBef>
                <a:spcPts val="0"/>
              </a:spcBef>
              <a:buSzPts val="5800"/>
              <a:buNone/>
              <a:defRPr/>
            </a:lvl3pPr>
            <a:lvl4pPr lvl="3">
              <a:spcBef>
                <a:spcPts val="0"/>
              </a:spcBef>
              <a:buSzPts val="5800"/>
              <a:buNone/>
              <a:defRPr/>
            </a:lvl4pPr>
            <a:lvl5pPr lvl="4">
              <a:spcBef>
                <a:spcPts val="0"/>
              </a:spcBef>
              <a:buSzPts val="5800"/>
              <a:buNone/>
              <a:defRPr/>
            </a:lvl5pPr>
            <a:lvl6pPr lvl="5">
              <a:spcBef>
                <a:spcPts val="0"/>
              </a:spcBef>
              <a:buSzPts val="5800"/>
              <a:buNone/>
              <a:defRPr/>
            </a:lvl6pPr>
            <a:lvl7pPr lvl="6">
              <a:spcBef>
                <a:spcPts val="0"/>
              </a:spcBef>
              <a:buSzPts val="5800"/>
              <a:buNone/>
              <a:defRPr/>
            </a:lvl7pPr>
            <a:lvl8pPr lvl="7">
              <a:spcBef>
                <a:spcPts val="0"/>
              </a:spcBef>
              <a:buSzPts val="5800"/>
              <a:buNone/>
              <a:defRPr/>
            </a:lvl8pPr>
            <a:lvl9pPr lvl="8">
              <a:spcBef>
                <a:spcPts val="0"/>
              </a:spcBef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  <p:sp>
        <p:nvSpPr>
          <p:cNvPr id="49" name="Shape 49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775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54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>
              <a:spcBef>
                <a:spcPts val="480"/>
              </a:spcBef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lvl="2">
              <a:spcBef>
                <a:spcPts val="480"/>
              </a:spcBef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‹Nº›</a:t>
            </a:fld>
            <a:endParaRPr lang="en" sz="1300">
              <a:solidFill>
                <a:srgbClr val="FFB6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60" r:id="rId7"/>
    <p:sldLayoutId id="2147483661" r:id="rId8"/>
  </p:sldLayoutIdLst>
  <p:transition>
    <p:fade thruBlk="1"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18" Type="http://schemas.openxmlformats.org/officeDocument/2006/relationships/image" Target="../media/image3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17" Type="http://schemas.openxmlformats.org/officeDocument/2006/relationships/image" Target="../media/image38.jp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7.jpg"/><Relationship Id="rId20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19" Type="http://schemas.openxmlformats.org/officeDocument/2006/relationships/image" Target="../media/image40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s3-us-west-2.amazonaws.com/podemosinnovars3/wp%20content/uploads/2016/09/21093530/Informe-Podemos-Innovar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hyperlink" Target="https://www.cpeip.cl/wp-content/uploads/2019/01/trabajo-colaborativo.pdf" TargetMode="External"/><Relationship Id="rId4" Type="http://schemas.openxmlformats.org/officeDocument/2006/relationships/hyperlink" Target="https://www.cpeip.cl/2017/06/01/orientaciones-sistema-desarrollo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0" y="3736287"/>
            <a:ext cx="9144000" cy="1407213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hape 57"/>
          <p:cNvSpPr txBox="1">
            <a:spLocks/>
          </p:cNvSpPr>
          <p:nvPr/>
        </p:nvSpPr>
        <p:spPr>
          <a:xfrm>
            <a:off x="527044" y="1837613"/>
            <a:ext cx="7691875" cy="158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is-IS" sz="3200" dirty="0">
                <a:solidFill>
                  <a:schemeClr val="bg1"/>
                </a:solidFill>
                <a:latin typeface="Calibri"/>
                <a:cs typeface="Calibri"/>
              </a:rPr>
              <a:t>JORNADA DE SENSIBILIZACIÓN PARA LA PROMOCIÓN DE LA </a:t>
            </a:r>
            <a:r>
              <a:rPr lang="is-IS" sz="3200" b="1" dirty="0">
                <a:solidFill>
                  <a:schemeClr val="bg1"/>
                </a:solidFill>
                <a:latin typeface="Calibri"/>
                <a:cs typeface="Calibri"/>
              </a:rPr>
              <a:t>INNOVACIÓN </a:t>
            </a:r>
            <a:r>
              <a:rPr lang="is-IS" sz="3200" dirty="0">
                <a:solidFill>
                  <a:schemeClr val="bg1"/>
                </a:solidFill>
                <a:latin typeface="Calibri"/>
                <a:cs typeface="Calibri"/>
              </a:rPr>
              <a:t>Y EL </a:t>
            </a:r>
            <a:r>
              <a:rPr lang="is-IS" sz="3200" b="1" dirty="0">
                <a:solidFill>
                  <a:schemeClr val="bg1"/>
                </a:solidFill>
                <a:latin typeface="Calibri"/>
                <a:cs typeface="Calibri"/>
              </a:rPr>
              <a:t>TRABAJO COLABORATIVO</a:t>
            </a:r>
            <a:endParaRPr lang="en" sz="32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7302987" y="2884381"/>
            <a:ext cx="1392207" cy="1367784"/>
            <a:chOff x="7302987" y="2884381"/>
            <a:chExt cx="1392207" cy="1367784"/>
          </a:xfrm>
        </p:grpSpPr>
        <p:sp>
          <p:nvSpPr>
            <p:cNvPr id="12" name="Elipse 11"/>
            <p:cNvSpPr/>
            <p:nvPr/>
          </p:nvSpPr>
          <p:spPr>
            <a:xfrm>
              <a:off x="7302987" y="2884381"/>
              <a:ext cx="1367784" cy="13677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Shape 57"/>
            <p:cNvSpPr txBox="1">
              <a:spLocks/>
            </p:cNvSpPr>
            <p:nvPr/>
          </p:nvSpPr>
          <p:spPr>
            <a:xfrm>
              <a:off x="7304897" y="2969853"/>
              <a:ext cx="1390297" cy="512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3000"/>
                <a:buFont typeface="Raleway ExtraBold"/>
                <a:buNone/>
                <a:defRPr sz="5800" b="0" i="0" u="none" strike="noStrike" cap="none">
                  <a:solidFill>
                    <a:srgbClr val="434343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lvl1pPr>
              <a:lvl2pPr lvl="1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3000"/>
                <a:buFont typeface="Raleway ExtraBold"/>
                <a:buNone/>
                <a:defRPr sz="5800">
                  <a:solidFill>
                    <a:srgbClr val="434343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lvl2pPr>
              <a:lvl3pPr lvl="2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3000"/>
                <a:buFont typeface="Raleway ExtraBold"/>
                <a:buNone/>
                <a:defRPr sz="5800">
                  <a:solidFill>
                    <a:srgbClr val="434343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lvl3pPr>
              <a:lvl4pPr lvl="3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3000"/>
                <a:buFont typeface="Raleway ExtraBold"/>
                <a:buNone/>
                <a:defRPr sz="5800">
                  <a:solidFill>
                    <a:srgbClr val="434343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lvl4pPr>
              <a:lvl5pPr lvl="4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3000"/>
                <a:buFont typeface="Raleway ExtraBold"/>
                <a:buNone/>
                <a:defRPr sz="5800">
                  <a:solidFill>
                    <a:srgbClr val="434343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lvl5pPr>
              <a:lvl6pPr lvl="5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3000"/>
                <a:buFont typeface="Raleway ExtraBold"/>
                <a:buNone/>
                <a:defRPr sz="5800">
                  <a:solidFill>
                    <a:srgbClr val="434343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lvl6pPr>
              <a:lvl7pPr lvl="6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3000"/>
                <a:buFont typeface="Raleway ExtraBold"/>
                <a:buNone/>
                <a:defRPr sz="5800">
                  <a:solidFill>
                    <a:srgbClr val="434343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lvl7pPr>
              <a:lvl8pPr lvl="7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3000"/>
                <a:buFont typeface="Raleway ExtraBold"/>
                <a:buNone/>
                <a:defRPr sz="5800">
                  <a:solidFill>
                    <a:srgbClr val="434343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lvl8pPr>
              <a:lvl9pPr lvl="8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3000"/>
                <a:buFont typeface="Raleway ExtraBold"/>
                <a:buNone/>
                <a:defRPr sz="5800">
                  <a:solidFill>
                    <a:srgbClr val="434343"/>
                  </a:solidFill>
                  <a:latin typeface="Raleway ExtraBold"/>
                  <a:ea typeface="Raleway ExtraBold"/>
                  <a:cs typeface="Raleway ExtraBold"/>
                  <a:sym typeface="Raleway ExtraBold"/>
                </a:defRPr>
              </a:lvl9pPr>
            </a:lstStyle>
            <a:p>
              <a:pPr algn="ctr"/>
              <a:r>
                <a:rPr lang="is-IS" sz="1200" dirty="0">
                  <a:solidFill>
                    <a:srgbClr val="77BC1F"/>
                  </a:solidFill>
                  <a:latin typeface="Calibri"/>
                  <a:cs typeface="Calibri"/>
                </a:rPr>
                <a:t>HERRAMIENTA</a:t>
              </a:r>
              <a:endParaRPr lang="en" sz="1200" b="1" dirty="0">
                <a:solidFill>
                  <a:srgbClr val="77BC1F"/>
                </a:solidFill>
                <a:latin typeface="Calibri"/>
                <a:cs typeface="Calibri"/>
              </a:endParaRPr>
            </a:p>
          </p:txBody>
        </p:sp>
        <p:pic>
          <p:nvPicPr>
            <p:cNvPr id="15" name="Imagen 14" descr="cinc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8079" y="3460046"/>
              <a:ext cx="394198" cy="535705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43340"/>
            <a:ext cx="999205" cy="9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0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42 Rectángulo"/>
          <p:cNvSpPr/>
          <p:nvPr/>
        </p:nvSpPr>
        <p:spPr>
          <a:xfrm>
            <a:off x="622280" y="1395480"/>
            <a:ext cx="2070120" cy="153821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100" b="1" kern="1200" dirty="0">
                <a:solidFill>
                  <a:srgbClr val="77BC1F"/>
                </a:solidFill>
                <a:latin typeface="Calibri"/>
                <a:cs typeface="Calibri"/>
              </a:rPr>
              <a:t>Autonomía: </a:t>
            </a:r>
            <a:r>
              <a:rPr lang="es-CL" sz="1100" kern="1200" dirty="0">
                <a:solidFill>
                  <a:srgbClr val="595959"/>
                </a:solidFill>
                <a:latin typeface="Calibri"/>
                <a:cs typeface="Calibri"/>
              </a:rPr>
              <a:t>los líderes tienen altas expectativas en el desempeño de sus equipos, generando confianza y autonomía en ellos. Además, instalan capacidades por medio de la formación profesional. 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1498600" y="152400"/>
            <a:ext cx="2755900" cy="137213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100" b="1" kern="1200" dirty="0">
                <a:solidFill>
                  <a:srgbClr val="77BC1F"/>
                </a:solidFill>
                <a:latin typeface="Calibri"/>
                <a:cs typeface="Calibri"/>
              </a:rPr>
              <a:t>Sentido y propósito compartido: </a:t>
            </a:r>
            <a:r>
              <a:rPr lang="es-CL" sz="1100" kern="1200" dirty="0">
                <a:solidFill>
                  <a:srgbClr val="595959"/>
                </a:solidFill>
                <a:latin typeface="Calibri"/>
                <a:cs typeface="Calibri"/>
              </a:rPr>
              <a:t>los líderes direccionan el sentido y propósito de los cambios, con convicción y acciones concretas, haciendo que las personas crean y se alineen con ellos.</a:t>
            </a:r>
            <a:r>
              <a:rPr lang="es-CL" sz="1100" kern="1200" dirty="0">
                <a:solidFill>
                  <a:srgbClr val="77BC1F"/>
                </a:solidFill>
                <a:latin typeface="Calibri"/>
                <a:cs typeface="Calibri"/>
              </a:rPr>
              <a:t> 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5026958" y="252481"/>
            <a:ext cx="3024842" cy="1592484"/>
            <a:chOff x="2905216" y="-787944"/>
            <a:chExt cx="2181400" cy="3293411"/>
          </a:xfrm>
          <a:noFill/>
          <a:effectLst/>
        </p:grpSpPr>
        <p:sp>
          <p:nvSpPr>
            <p:cNvPr id="38" name="37 Rectángulo"/>
            <p:cNvSpPr/>
            <p:nvPr/>
          </p:nvSpPr>
          <p:spPr>
            <a:xfrm>
              <a:off x="2914375" y="0"/>
              <a:ext cx="1439541" cy="250546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2905216" y="-787944"/>
              <a:ext cx="2181400" cy="23932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b="1" kern="1200" dirty="0">
                  <a:solidFill>
                    <a:srgbClr val="77BC1F"/>
                  </a:solidFill>
                  <a:latin typeface="Calibri"/>
                  <a:cs typeface="Calibri"/>
                </a:rPr>
                <a:t>Coherencia con el contexto: </a:t>
              </a:r>
              <a:r>
                <a:rPr lang="es-CL" sz="1100" kern="1200" dirty="0">
                  <a:solidFill>
                    <a:srgbClr val="595959"/>
                  </a:solidFill>
                  <a:latin typeface="Calibri"/>
                  <a:cs typeface="Calibri"/>
                </a:rPr>
                <a:t>al instalar un cambio se tiene en consideración el propósito esperado, los lineamientos y sellos institucionales, detectando las necesidades específicas, para evitar la sobrecarga de proyectos. </a:t>
              </a:r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6235700" y="1511300"/>
            <a:ext cx="2501899" cy="16383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100" b="1" kern="1200" dirty="0">
                <a:solidFill>
                  <a:srgbClr val="77BC1F"/>
                </a:solidFill>
                <a:latin typeface="Calibri"/>
                <a:cs typeface="Calibri"/>
              </a:rPr>
              <a:t>Confianza y clima nutritivo: </a:t>
            </a:r>
            <a:r>
              <a:rPr lang="es-CL" sz="1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existe una cultura en la que los líderes admiten que no tienen todas las respuestas e impulsan a los agentes educativos a atreverse a hacer cambios, sin temor a equivocarse. El buen trato y el vínculo entre la comunidad es un sello consistente. </a:t>
            </a:r>
          </a:p>
        </p:txBody>
      </p:sp>
      <p:grpSp>
        <p:nvGrpSpPr>
          <p:cNvPr id="24" name="23 Grupo"/>
          <p:cNvGrpSpPr/>
          <p:nvPr/>
        </p:nvGrpSpPr>
        <p:grpSpPr>
          <a:xfrm>
            <a:off x="1079500" y="3047786"/>
            <a:ext cx="2409065" cy="1625814"/>
            <a:chOff x="655502" y="1577204"/>
            <a:chExt cx="1439541" cy="3470433"/>
          </a:xfrm>
          <a:noFill/>
          <a:effectLst/>
        </p:grpSpPr>
        <p:sp>
          <p:nvSpPr>
            <p:cNvPr id="34" name="33 Rectángulo"/>
            <p:cNvSpPr/>
            <p:nvPr/>
          </p:nvSpPr>
          <p:spPr>
            <a:xfrm>
              <a:off x="655502" y="2542170"/>
              <a:ext cx="1439541" cy="250546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670679" y="1577204"/>
              <a:ext cx="1107981" cy="306379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b="1" kern="1200" dirty="0">
                  <a:solidFill>
                    <a:srgbClr val="77BC1F"/>
                  </a:solidFill>
                  <a:latin typeface="Calibri"/>
                  <a:cs typeface="Calibri"/>
                </a:rPr>
                <a:t>Foco en los aprendizajes:</a:t>
              </a:r>
              <a:r>
                <a:rPr lang="es-CL" sz="1100" kern="1200" dirty="0">
                  <a:solidFill>
                    <a:srgbClr val="77BC1F"/>
                  </a:solidFill>
                  <a:latin typeface="Calibri"/>
                  <a:cs typeface="Calibri"/>
                </a:rPr>
                <a:t> </a:t>
              </a:r>
              <a:r>
                <a:rPr lang="es-CL" sz="1100" kern="1200" dirty="0">
                  <a:solidFill>
                    <a:srgbClr val="595959"/>
                  </a:solidFill>
                  <a:latin typeface="Calibri"/>
                  <a:cs typeface="Calibri"/>
                </a:rPr>
                <a:t>se considera que el objetivo último de la incorporación de innovaciones es la mejora de los aprendizajes de los estudiantes, y se explicitan los resultados esperados.</a:t>
              </a: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2997200" y="3789275"/>
            <a:ext cx="2298696" cy="1176425"/>
            <a:chOff x="2115922" y="1502320"/>
            <a:chExt cx="1625270" cy="3545317"/>
          </a:xfrm>
          <a:noFill/>
        </p:grpSpPr>
        <p:sp>
          <p:nvSpPr>
            <p:cNvPr id="31" name="30 Rectángulo"/>
            <p:cNvSpPr/>
            <p:nvPr/>
          </p:nvSpPr>
          <p:spPr>
            <a:xfrm>
              <a:off x="2115922" y="2542170"/>
              <a:ext cx="1439541" cy="250546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2444075" y="1502320"/>
              <a:ext cx="1297117" cy="250546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b="1" kern="1200" dirty="0">
                  <a:solidFill>
                    <a:srgbClr val="77BC1F"/>
                  </a:solidFill>
                  <a:latin typeface="Calibri"/>
                  <a:cs typeface="Calibri"/>
                </a:rPr>
                <a:t>Colaboración: </a:t>
              </a:r>
              <a:r>
                <a:rPr lang="es-CL" sz="1100" kern="1200" dirty="0">
                  <a:solidFill>
                    <a:srgbClr val="595959"/>
                  </a:solidFill>
                  <a:latin typeface="Calibri"/>
                  <a:cs typeface="Calibri"/>
                </a:rPr>
                <a:t>se promueve el trabajo colaborativo como valor fundamental para lograr los objetivos. Dicho trabajo se asegura en instancias concretas que se desarrollan de manera autónoma en todos los estamentos. </a:t>
              </a: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5818376" y="3441700"/>
            <a:ext cx="2309625" cy="1346200"/>
            <a:chOff x="3501391" y="2542170"/>
            <a:chExt cx="1514492" cy="2505467"/>
          </a:xfrm>
          <a:noFill/>
          <a:effectLst/>
        </p:grpSpPr>
        <p:sp>
          <p:nvSpPr>
            <p:cNvPr id="28" name="27 Rectángulo"/>
            <p:cNvSpPr/>
            <p:nvPr/>
          </p:nvSpPr>
          <p:spPr>
            <a:xfrm>
              <a:off x="3576342" y="2542170"/>
              <a:ext cx="1439541" cy="250546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3501391" y="2807280"/>
              <a:ext cx="1439541" cy="18941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100" b="1" kern="1200" dirty="0">
                  <a:solidFill>
                    <a:srgbClr val="77BC1F"/>
                  </a:solidFill>
                  <a:latin typeface="Calibri"/>
                  <a:cs typeface="Calibri"/>
                </a:rPr>
                <a:t>Comunicación y difusión: </a:t>
              </a:r>
              <a:r>
                <a:rPr lang="es-CL" sz="1100" kern="1200" dirty="0">
                  <a:solidFill>
                    <a:srgbClr val="595959"/>
                  </a:solidFill>
                  <a:latin typeface="Calibri"/>
                  <a:cs typeface="Calibri"/>
                </a:rPr>
                <a:t>se hacen explícitos los logros y celebraciones, por medio de canales internos y externos de comunicación, haciendo que toda la comunidad se sienta parte y cómplice de los logros. </a:t>
              </a:r>
              <a:endParaRPr lang="es-CL" sz="1100" b="1" kern="1200" dirty="0">
                <a:solidFill>
                  <a:srgbClr val="595959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1329878" y="355157"/>
            <a:ext cx="139022" cy="926813"/>
            <a:chOff x="7668344" y="1995686"/>
            <a:chExt cx="216024" cy="1440160"/>
          </a:xfrm>
          <a:solidFill>
            <a:srgbClr val="77BC1F"/>
          </a:solidFill>
        </p:grpSpPr>
        <p:sp>
          <p:nvSpPr>
            <p:cNvPr id="48" name="Rectángulo 47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9" name="Rectángulo 48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0" name="Rectángulo 49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1" name="Agrupar 50"/>
          <p:cNvGrpSpPr/>
          <p:nvPr/>
        </p:nvGrpSpPr>
        <p:grpSpPr>
          <a:xfrm>
            <a:off x="4847778" y="380557"/>
            <a:ext cx="139022" cy="926813"/>
            <a:chOff x="7668344" y="1995686"/>
            <a:chExt cx="216024" cy="1440160"/>
          </a:xfrm>
          <a:solidFill>
            <a:srgbClr val="77BC1F"/>
          </a:solidFill>
        </p:grpSpPr>
        <p:sp>
          <p:nvSpPr>
            <p:cNvPr id="52" name="Rectángulo 51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4" name="Rectángulo 53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3272978" y="3504758"/>
            <a:ext cx="139022" cy="1403063"/>
            <a:chOff x="7668344" y="1995686"/>
            <a:chExt cx="216024" cy="2180215"/>
          </a:xfrm>
          <a:solidFill>
            <a:srgbClr val="77BC1F"/>
          </a:solidFill>
        </p:grpSpPr>
        <p:sp>
          <p:nvSpPr>
            <p:cNvPr id="64" name="Rectángulo 63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5" name="Rectángulo 64"/>
            <p:cNvSpPr/>
            <p:nvPr/>
          </p:nvSpPr>
          <p:spPr>
            <a:xfrm>
              <a:off x="7668344" y="4103892"/>
              <a:ext cx="216024" cy="7200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6" name="Rectángulo 65"/>
            <p:cNvSpPr/>
            <p:nvPr/>
          </p:nvSpPr>
          <p:spPr>
            <a:xfrm rot="16200000">
              <a:off x="6677299" y="3059706"/>
              <a:ext cx="2055070" cy="7104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75" name="Agrupar 74"/>
          <p:cNvGrpSpPr/>
          <p:nvPr/>
        </p:nvGrpSpPr>
        <p:grpSpPr>
          <a:xfrm>
            <a:off x="6105078" y="1650558"/>
            <a:ext cx="139022" cy="1403063"/>
            <a:chOff x="7668344" y="1995686"/>
            <a:chExt cx="216024" cy="2180215"/>
          </a:xfrm>
          <a:solidFill>
            <a:srgbClr val="77BC1F"/>
          </a:solidFill>
        </p:grpSpPr>
        <p:sp>
          <p:nvSpPr>
            <p:cNvPr id="76" name="Rectángulo 75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7" name="Rectángulo 76"/>
            <p:cNvSpPr/>
            <p:nvPr/>
          </p:nvSpPr>
          <p:spPr>
            <a:xfrm>
              <a:off x="7668344" y="4103892"/>
              <a:ext cx="216024" cy="7200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8" name="Rectángulo 77"/>
            <p:cNvSpPr/>
            <p:nvPr/>
          </p:nvSpPr>
          <p:spPr>
            <a:xfrm rot="16200000">
              <a:off x="6677299" y="3059706"/>
              <a:ext cx="2055070" cy="7104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79" name="Agrupar 78"/>
          <p:cNvGrpSpPr/>
          <p:nvPr/>
        </p:nvGrpSpPr>
        <p:grpSpPr>
          <a:xfrm>
            <a:off x="5635178" y="3339658"/>
            <a:ext cx="139022" cy="1403063"/>
            <a:chOff x="7668344" y="1995686"/>
            <a:chExt cx="216024" cy="2180215"/>
          </a:xfrm>
          <a:solidFill>
            <a:srgbClr val="77BC1F"/>
          </a:solidFill>
        </p:grpSpPr>
        <p:sp>
          <p:nvSpPr>
            <p:cNvPr id="80" name="Rectángulo 79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1" name="Rectángulo 80"/>
            <p:cNvSpPr/>
            <p:nvPr/>
          </p:nvSpPr>
          <p:spPr>
            <a:xfrm>
              <a:off x="7668344" y="4103892"/>
              <a:ext cx="216024" cy="7200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2" name="Rectángulo 81"/>
            <p:cNvSpPr/>
            <p:nvPr/>
          </p:nvSpPr>
          <p:spPr>
            <a:xfrm rot="16200000">
              <a:off x="6677299" y="3059706"/>
              <a:ext cx="2055070" cy="7104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83" name="Agrupar 82"/>
          <p:cNvGrpSpPr/>
          <p:nvPr/>
        </p:nvGrpSpPr>
        <p:grpSpPr>
          <a:xfrm>
            <a:off x="936178" y="3060258"/>
            <a:ext cx="139022" cy="1403063"/>
            <a:chOff x="7668344" y="1995686"/>
            <a:chExt cx="216024" cy="2180215"/>
          </a:xfrm>
          <a:solidFill>
            <a:srgbClr val="77BC1F"/>
          </a:solidFill>
        </p:grpSpPr>
        <p:sp>
          <p:nvSpPr>
            <p:cNvPr id="84" name="Rectángulo 83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5" name="Rectángulo 84"/>
            <p:cNvSpPr/>
            <p:nvPr/>
          </p:nvSpPr>
          <p:spPr>
            <a:xfrm>
              <a:off x="7668344" y="4103892"/>
              <a:ext cx="216024" cy="7200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6" name="Rectángulo 85"/>
            <p:cNvSpPr/>
            <p:nvPr/>
          </p:nvSpPr>
          <p:spPr>
            <a:xfrm rot="16200000">
              <a:off x="6677299" y="3059706"/>
              <a:ext cx="2055070" cy="7104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88" name="Agrupar 87"/>
          <p:cNvGrpSpPr/>
          <p:nvPr/>
        </p:nvGrpSpPr>
        <p:grpSpPr>
          <a:xfrm>
            <a:off x="504378" y="1447358"/>
            <a:ext cx="139022" cy="1403063"/>
            <a:chOff x="7668344" y="1995686"/>
            <a:chExt cx="216024" cy="2180215"/>
          </a:xfrm>
          <a:solidFill>
            <a:srgbClr val="77BC1F"/>
          </a:solidFill>
        </p:grpSpPr>
        <p:sp>
          <p:nvSpPr>
            <p:cNvPr id="89" name="Rectángulo 88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0" name="Rectángulo 89"/>
            <p:cNvSpPr/>
            <p:nvPr/>
          </p:nvSpPr>
          <p:spPr>
            <a:xfrm>
              <a:off x="7668344" y="4103892"/>
              <a:ext cx="216024" cy="7200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1" name="Rectángulo 90"/>
            <p:cNvSpPr/>
            <p:nvPr/>
          </p:nvSpPr>
          <p:spPr>
            <a:xfrm rot="16200000">
              <a:off x="6677299" y="3059706"/>
              <a:ext cx="2055070" cy="7104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3270567" y="2100362"/>
            <a:ext cx="2203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1800" b="1" dirty="0">
                <a:solidFill>
                  <a:srgbClr val="77BC1F"/>
                </a:solidFill>
                <a:latin typeface="Calibri"/>
                <a:cs typeface="Calibri"/>
              </a:rPr>
              <a:t>DIMENSIONES DE UNA CULTURA DE INNOVACIÓN</a:t>
            </a:r>
            <a:endParaRPr lang="en" sz="1800" b="1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94" name="Cheurón 93"/>
          <p:cNvSpPr/>
          <p:nvPr/>
        </p:nvSpPr>
        <p:spPr>
          <a:xfrm rot="10800000" flipH="1">
            <a:off x="5662706" y="23669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5" name="Cheurón 94"/>
          <p:cNvSpPr/>
          <p:nvPr/>
        </p:nvSpPr>
        <p:spPr>
          <a:xfrm rot="10800000">
            <a:off x="2894106" y="23542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7" name="Cheurón 96"/>
          <p:cNvSpPr/>
          <p:nvPr/>
        </p:nvSpPr>
        <p:spPr>
          <a:xfrm rot="18900000" flipH="1">
            <a:off x="3224307" y="29384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8" name="Cheurón 97"/>
          <p:cNvSpPr/>
          <p:nvPr/>
        </p:nvSpPr>
        <p:spPr>
          <a:xfrm rot="2700000">
            <a:off x="5332506" y="3001949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9" name="Cheurón 98"/>
          <p:cNvSpPr/>
          <p:nvPr/>
        </p:nvSpPr>
        <p:spPr>
          <a:xfrm rot="16200000" flipH="1" flipV="1">
            <a:off x="4278406" y="31416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0" name="Cheurón 99"/>
          <p:cNvSpPr/>
          <p:nvPr/>
        </p:nvSpPr>
        <p:spPr>
          <a:xfrm rot="2700000" flipH="1">
            <a:off x="3668806" y="18081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1" name="Cheurón 100"/>
          <p:cNvSpPr/>
          <p:nvPr/>
        </p:nvSpPr>
        <p:spPr>
          <a:xfrm rot="18900000">
            <a:off x="4913406" y="1820849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3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23446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hape 80"/>
          <p:cNvSpPr txBox="1">
            <a:spLocks/>
          </p:cNvSpPr>
          <p:nvPr/>
        </p:nvSpPr>
        <p:spPr>
          <a:xfrm>
            <a:off x="295007" y="280832"/>
            <a:ext cx="5188342" cy="8547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4400" dirty="0">
                <a:solidFill>
                  <a:schemeClr val="bg1"/>
                </a:solidFill>
                <a:latin typeface="Calibri"/>
                <a:cs typeface="Calibri"/>
              </a:rPr>
              <a:t>2. INDAGACIÓN</a:t>
            </a:r>
            <a:endParaRPr lang="en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80884" y="378514"/>
            <a:ext cx="7559407" cy="79365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5788616" y="378514"/>
            <a:ext cx="1502120" cy="79365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89"/>
          <p:cNvSpPr txBox="1">
            <a:spLocks/>
          </p:cNvSpPr>
          <p:nvPr/>
        </p:nvSpPr>
        <p:spPr>
          <a:xfrm>
            <a:off x="927460" y="1441519"/>
            <a:ext cx="7340272" cy="112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Font typeface="Raleway Light"/>
              <a:buChar char="●"/>
              <a:defRPr sz="14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es-ES_tradnl" sz="2800" dirty="0">
                <a:solidFill>
                  <a:schemeClr val="bg1"/>
                </a:solidFill>
                <a:latin typeface="Calibri"/>
                <a:cs typeface="Calibri"/>
              </a:rPr>
              <a:t>Descubriendo nuestras fortalezas para la innovación y el trabajo colaborativo.</a:t>
            </a:r>
          </a:p>
        </p:txBody>
      </p:sp>
      <p:pic>
        <p:nvPicPr>
          <p:cNvPr id="16" name="Imagen 15" descr="indaga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817" y="452000"/>
            <a:ext cx="605748" cy="6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9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Agrupar 1"/>
          <p:cNvGrpSpPr/>
          <p:nvPr/>
        </p:nvGrpSpPr>
        <p:grpSpPr>
          <a:xfrm>
            <a:off x="269704" y="747014"/>
            <a:ext cx="8634067" cy="3299310"/>
            <a:chOff x="1010196" y="1129891"/>
            <a:chExt cx="6997679" cy="2674002"/>
          </a:xfrm>
        </p:grpSpPr>
        <p:sp>
          <p:nvSpPr>
            <p:cNvPr id="18" name="Rectángulo 17"/>
            <p:cNvSpPr/>
            <p:nvPr/>
          </p:nvSpPr>
          <p:spPr>
            <a:xfrm>
              <a:off x="1010196" y="1257300"/>
              <a:ext cx="6997679" cy="2425700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9" name="Agrupar 8"/>
            <p:cNvGrpSpPr/>
            <p:nvPr/>
          </p:nvGrpSpPr>
          <p:grpSpPr>
            <a:xfrm>
              <a:off x="7576392" y="1129891"/>
              <a:ext cx="240445" cy="2674002"/>
              <a:chOff x="7668344" y="1995686"/>
              <a:chExt cx="222796" cy="2477741"/>
            </a:xfrm>
            <a:solidFill>
              <a:schemeClr val="bg1"/>
            </a:solidFill>
          </p:grpSpPr>
          <p:sp>
            <p:nvSpPr>
              <p:cNvPr id="10" name="Rectángulo 9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7668344" y="4407966"/>
                <a:ext cx="216024" cy="6546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" name="Rectángulo 11"/>
              <p:cNvSpPr/>
              <p:nvPr/>
            </p:nvSpPr>
            <p:spPr>
              <a:xfrm rot="16200000">
                <a:off x="6651938" y="3228115"/>
                <a:ext cx="2399625" cy="787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3" name="Agrupar 12"/>
            <p:cNvGrpSpPr/>
            <p:nvPr/>
          </p:nvGrpSpPr>
          <p:grpSpPr>
            <a:xfrm flipH="1">
              <a:off x="1175592" y="1129891"/>
              <a:ext cx="240445" cy="2674002"/>
              <a:chOff x="7668344" y="1995686"/>
              <a:chExt cx="222796" cy="2477741"/>
            </a:xfrm>
            <a:solidFill>
              <a:schemeClr val="bg1"/>
            </a:solidFill>
          </p:grpSpPr>
          <p:sp>
            <p:nvSpPr>
              <p:cNvPr id="14" name="Rectángulo 13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7668344" y="4407966"/>
                <a:ext cx="216024" cy="6546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" name="Rectángulo 15"/>
              <p:cNvSpPr/>
              <p:nvPr/>
            </p:nvSpPr>
            <p:spPr>
              <a:xfrm rot="16200000">
                <a:off x="6651938" y="3228115"/>
                <a:ext cx="2399625" cy="787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8" name="2 Rectángulo"/>
          <p:cNvSpPr/>
          <p:nvPr/>
        </p:nvSpPr>
        <p:spPr>
          <a:xfrm>
            <a:off x="697277" y="1035658"/>
            <a:ext cx="74708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i="1" dirty="0">
                <a:solidFill>
                  <a:schemeClr val="bg1"/>
                </a:solidFill>
                <a:latin typeface="Calibri"/>
                <a:ea typeface="Raleway Light"/>
                <a:cs typeface="Calibri"/>
                <a:sym typeface="Raleway Light"/>
              </a:rPr>
              <a:t>La mirada apreciativa es aquella búsqueda colaborativa que se centra en el núcleo positivo de una organización, es decir, en sus competencias, habilidades, talentos, y en sus mejores realizaciones y prácticas</a:t>
            </a:r>
            <a:endParaRPr lang="es-ES_tradnl" sz="2800" i="1" dirty="0">
              <a:solidFill>
                <a:srgbClr val="666666"/>
              </a:solidFill>
              <a:latin typeface="Calibri"/>
              <a:ea typeface="Raleway Light"/>
              <a:cs typeface="Calibri"/>
              <a:sym typeface="Raleway Light"/>
            </a:endParaRPr>
          </a:p>
          <a:p>
            <a:pPr algn="r"/>
            <a:endParaRPr lang="es-ES_tradnl" sz="1600" i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  <a:p>
            <a:pPr algn="r"/>
            <a:r>
              <a:rPr lang="es-ES_tradnl" sz="2000" i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(Varona, 2014)</a:t>
            </a:r>
          </a:p>
          <a:p>
            <a:pPr algn="ctr"/>
            <a:endParaRPr lang="es-CL" sz="1600" b="1" i="1" dirty="0">
              <a:solidFill>
                <a:srgbClr val="666666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65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Shape 258"/>
          <p:cNvSpPr txBox="1"/>
          <p:nvPr/>
        </p:nvSpPr>
        <p:spPr>
          <a:xfrm>
            <a:off x="784444" y="3038709"/>
            <a:ext cx="2440475" cy="775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-ES_tradnl" sz="1800" b="1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Rememoren individualmente una experiencia positiva en el establecimiento.</a:t>
            </a:r>
          </a:p>
        </p:txBody>
      </p:sp>
      <p:sp>
        <p:nvSpPr>
          <p:cNvPr id="29" name="Shape 261"/>
          <p:cNvSpPr txBox="1"/>
          <p:nvPr/>
        </p:nvSpPr>
        <p:spPr>
          <a:xfrm>
            <a:off x="3690654" y="3038709"/>
            <a:ext cx="1912482" cy="10090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-ES_tradnl" sz="1800" b="1" dirty="0">
                <a:solidFill>
                  <a:srgbClr val="595959"/>
                </a:solidFill>
                <a:latin typeface="Calibri"/>
                <a:ea typeface="Raleway ExtraBold"/>
                <a:cs typeface="Calibri"/>
                <a:sym typeface="Raleway ExtraBold"/>
              </a:rPr>
              <a:t>Seleccionen a una pareja y relaten sus experiencias.</a:t>
            </a:r>
          </a:p>
        </p:txBody>
      </p:sp>
      <p:sp>
        <p:nvSpPr>
          <p:cNvPr id="30" name="Shape 261"/>
          <p:cNvSpPr txBox="1"/>
          <p:nvPr/>
        </p:nvSpPr>
        <p:spPr>
          <a:xfrm>
            <a:off x="6026480" y="3018558"/>
            <a:ext cx="2403121" cy="10292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s-ES_tradnl" sz="1800" b="1" dirty="0">
                <a:solidFill>
                  <a:srgbClr val="595959"/>
                </a:solidFill>
                <a:latin typeface="Calibri"/>
                <a:ea typeface="Raleway ExtraBold"/>
                <a:cs typeface="Calibri"/>
                <a:sym typeface="Raleway ExtraBold"/>
              </a:rPr>
              <a:t>Identifiquen los factores determinantes en el éxito de sus experiencias.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221508" y="2114507"/>
            <a:ext cx="1645354" cy="926813"/>
            <a:chOff x="589498" y="2145857"/>
            <a:chExt cx="1645354" cy="926813"/>
          </a:xfrm>
        </p:grpSpPr>
        <p:sp>
          <p:nvSpPr>
            <p:cNvPr id="32" name="Rectángulo 31"/>
            <p:cNvSpPr/>
            <p:nvPr/>
          </p:nvSpPr>
          <p:spPr>
            <a:xfrm>
              <a:off x="589498" y="2238538"/>
              <a:ext cx="1645354" cy="74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3" name="Agrupar 32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34" name="Rectángulo 33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Rectángulo 35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7" name="Agrupar 36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38" name="Rectángulo 37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Rectángulo 39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41" name="Agrupar 40"/>
          <p:cNvGrpSpPr/>
          <p:nvPr/>
        </p:nvGrpSpPr>
        <p:grpSpPr>
          <a:xfrm>
            <a:off x="3796843" y="2114507"/>
            <a:ext cx="1645354" cy="926813"/>
            <a:chOff x="589498" y="2145857"/>
            <a:chExt cx="1645354" cy="926813"/>
          </a:xfrm>
        </p:grpSpPr>
        <p:sp>
          <p:nvSpPr>
            <p:cNvPr id="42" name="Rectángulo 41"/>
            <p:cNvSpPr/>
            <p:nvPr/>
          </p:nvSpPr>
          <p:spPr>
            <a:xfrm>
              <a:off x="589498" y="2238538"/>
              <a:ext cx="1645354" cy="74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3" name="Agrupar 42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48" name="Rectángulo 47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Rectángulo 48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Rectángulo 49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4" name="Agrupar 43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45" name="Rectángulo 44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Rectángulo 45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Rectángulo 46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51" name="Agrupar 50"/>
          <p:cNvGrpSpPr/>
          <p:nvPr/>
        </p:nvGrpSpPr>
        <p:grpSpPr>
          <a:xfrm>
            <a:off x="6372173" y="2114507"/>
            <a:ext cx="1645354" cy="926813"/>
            <a:chOff x="589498" y="2145857"/>
            <a:chExt cx="1645354" cy="926813"/>
          </a:xfrm>
        </p:grpSpPr>
        <p:sp>
          <p:nvSpPr>
            <p:cNvPr id="52" name="Rectángulo 51"/>
            <p:cNvSpPr/>
            <p:nvPr/>
          </p:nvSpPr>
          <p:spPr>
            <a:xfrm>
              <a:off x="589498" y="2238538"/>
              <a:ext cx="1645354" cy="74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3" name="Agrupar 52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58" name="Rectángulo 57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Rectángulo 58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Rectángulo 59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4" name="Agrupar 53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55" name="Rectángulo 54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Rectángulo 55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Rectángulo 56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71" name="Shape 257"/>
          <p:cNvSpPr txBox="1"/>
          <p:nvPr/>
        </p:nvSpPr>
        <p:spPr>
          <a:xfrm>
            <a:off x="1495608" y="2439701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77BC1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72" name="Shape 257"/>
          <p:cNvSpPr txBox="1"/>
          <p:nvPr/>
        </p:nvSpPr>
        <p:spPr>
          <a:xfrm>
            <a:off x="4046757" y="2452151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77BC1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73" name="Shape 257"/>
          <p:cNvSpPr txBox="1"/>
          <p:nvPr/>
        </p:nvSpPr>
        <p:spPr>
          <a:xfrm>
            <a:off x="6684104" y="2464602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77BC1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75" name="Cheurón 74"/>
          <p:cNvSpPr/>
          <p:nvPr/>
        </p:nvSpPr>
        <p:spPr>
          <a:xfrm>
            <a:off x="3280212" y="247171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6" name="Cheurón 75"/>
          <p:cNvSpPr/>
          <p:nvPr/>
        </p:nvSpPr>
        <p:spPr>
          <a:xfrm>
            <a:off x="5918276" y="247171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8" name="Shape 90"/>
          <p:cNvSpPr txBox="1"/>
          <p:nvPr/>
        </p:nvSpPr>
        <p:spPr>
          <a:xfrm>
            <a:off x="1774871" y="203875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1</a:t>
            </a:r>
          </a:p>
        </p:txBody>
      </p:sp>
      <p:sp>
        <p:nvSpPr>
          <p:cNvPr id="79" name="Shape 90"/>
          <p:cNvSpPr txBox="1"/>
          <p:nvPr/>
        </p:nvSpPr>
        <p:spPr>
          <a:xfrm>
            <a:off x="4342762" y="203875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2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80" name="Shape 90"/>
          <p:cNvSpPr txBox="1"/>
          <p:nvPr/>
        </p:nvSpPr>
        <p:spPr>
          <a:xfrm>
            <a:off x="7009265" y="206365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3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98500" y="536774"/>
            <a:ext cx="5702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77BC1F"/>
                </a:solidFill>
                <a:latin typeface="Calibri"/>
                <a:cs typeface="Calibri"/>
              </a:rPr>
              <a:t>Para </a:t>
            </a:r>
            <a:r>
              <a:rPr lang="pt-BR" sz="2400" b="1" dirty="0">
                <a:solidFill>
                  <a:srgbClr val="77BC1F"/>
                </a:solidFill>
                <a:latin typeface="Calibri"/>
                <a:cs typeface="Calibri"/>
              </a:rPr>
              <a:t>revelar</a:t>
            </a:r>
            <a:r>
              <a:rPr lang="pt-BR" sz="2400" dirty="0">
                <a:solidFill>
                  <a:srgbClr val="77BC1F"/>
                </a:solidFill>
                <a:latin typeface="Calibri"/>
                <a:cs typeface="Calibri"/>
              </a:rPr>
              <a:t> aquello que ha funcionado históricamente en el establecimiento…</a:t>
            </a:r>
            <a:endParaRPr lang="es-ES" sz="24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80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hape 80"/>
          <p:cNvSpPr txBox="1">
            <a:spLocks/>
          </p:cNvSpPr>
          <p:nvPr/>
        </p:nvSpPr>
        <p:spPr>
          <a:xfrm>
            <a:off x="295006" y="280832"/>
            <a:ext cx="5826393" cy="8547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4400" dirty="0">
                <a:solidFill>
                  <a:schemeClr val="bg1"/>
                </a:solidFill>
                <a:latin typeface="Calibri"/>
                <a:cs typeface="Calibri"/>
              </a:rPr>
              <a:t>EXPERIENCIA POSITIVA</a:t>
            </a:r>
            <a:endParaRPr lang="en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80884" y="378514"/>
            <a:ext cx="7862784" cy="79365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6093416" y="378514"/>
            <a:ext cx="1502120" cy="79365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89"/>
          <p:cNvSpPr txBox="1">
            <a:spLocks/>
          </p:cNvSpPr>
          <p:nvPr/>
        </p:nvSpPr>
        <p:spPr>
          <a:xfrm>
            <a:off x="2334468" y="1864827"/>
            <a:ext cx="4752132" cy="211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Font typeface="Raleway Light"/>
              <a:buChar char="●"/>
              <a:defRPr sz="14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es-ES_tradnl" sz="2800" dirty="0">
                <a:solidFill>
                  <a:schemeClr val="bg1"/>
                </a:solidFill>
                <a:latin typeface="Calibri"/>
                <a:cs typeface="Calibri"/>
              </a:rPr>
              <a:t>Exploración individual sobre nuestras vivencias en el establecimiento.</a:t>
            </a:r>
          </a:p>
        </p:txBody>
      </p:sp>
      <p:sp>
        <p:nvSpPr>
          <p:cNvPr id="13" name="Cheurón 12"/>
          <p:cNvSpPr/>
          <p:nvPr/>
        </p:nvSpPr>
        <p:spPr>
          <a:xfrm>
            <a:off x="2166431" y="2124554"/>
            <a:ext cx="132517" cy="176689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Shape 257"/>
          <p:cNvSpPr txBox="1"/>
          <p:nvPr/>
        </p:nvSpPr>
        <p:spPr>
          <a:xfrm>
            <a:off x="6289486" y="441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77BC1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4" name="Shape 90"/>
          <p:cNvSpPr txBox="1"/>
          <p:nvPr/>
        </p:nvSpPr>
        <p:spPr>
          <a:xfrm>
            <a:off x="6582943" y="2921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1</a:t>
            </a:r>
          </a:p>
        </p:txBody>
      </p:sp>
      <p:pic>
        <p:nvPicPr>
          <p:cNvPr id="3" name="Imagen 2" descr="pensa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51" y="2376720"/>
            <a:ext cx="2311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9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762000" y="1244600"/>
            <a:ext cx="5168900" cy="2768600"/>
          </a:xfrm>
          <a:prstGeom prst="roundRect">
            <a:avLst>
              <a:gd name="adj" fmla="val 10245"/>
            </a:avLst>
          </a:prstGeom>
          <a:solidFill>
            <a:schemeClr val="bg1"/>
          </a:solidFill>
          <a:ln w="28575" cmpd="sng">
            <a:solidFill>
              <a:srgbClr val="77BC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482600" y="495300"/>
            <a:ext cx="5168900" cy="1333500"/>
          </a:xfrm>
          <a:prstGeom prst="round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Shape 204"/>
          <p:cNvSpPr txBox="1">
            <a:spLocks noGrp="1"/>
          </p:cNvSpPr>
          <p:nvPr>
            <p:ph type="title"/>
          </p:nvPr>
        </p:nvSpPr>
        <p:spPr>
          <a:xfrm>
            <a:off x="716049" y="594025"/>
            <a:ext cx="4808451" cy="13617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FFFFFF"/>
                </a:solidFill>
                <a:latin typeface="Calibri"/>
                <a:cs typeface="Calibri"/>
              </a:rPr>
              <a:t>Recuerda una experiencia positiva en relación a la </a:t>
            </a:r>
            <a:r>
              <a:rPr lang="en" sz="1800" b="1" dirty="0">
                <a:solidFill>
                  <a:srgbClr val="FFFFFF"/>
                </a:solidFill>
                <a:latin typeface="Calibri"/>
                <a:cs typeface="Calibri"/>
              </a:rPr>
              <a:t>innovación</a:t>
            </a:r>
            <a:r>
              <a:rPr lang="en" sz="1800" dirty="0">
                <a:solidFill>
                  <a:srgbClr val="FFFFFF"/>
                </a:solidFill>
                <a:latin typeface="Calibri"/>
                <a:cs typeface="Calibri"/>
              </a:rPr>
              <a:t> y/o </a:t>
            </a:r>
            <a:r>
              <a:rPr lang="en" sz="1800" b="1" dirty="0">
                <a:solidFill>
                  <a:srgbClr val="FFFFFF"/>
                </a:solidFill>
                <a:latin typeface="Calibri"/>
                <a:cs typeface="Calibri"/>
              </a:rPr>
              <a:t>el trabajo colaborativo </a:t>
            </a:r>
            <a:r>
              <a:rPr lang="en" sz="1800" dirty="0">
                <a:solidFill>
                  <a:srgbClr val="FFFFFF"/>
                </a:solidFill>
                <a:latin typeface="Calibri"/>
                <a:cs typeface="Calibri"/>
              </a:rPr>
              <a:t>que se haya dado en este establecimiento.</a:t>
            </a:r>
            <a:br>
              <a:rPr lang="en" sz="1800" dirty="0">
                <a:latin typeface="Calibri"/>
                <a:cs typeface="Calibri"/>
              </a:rPr>
            </a:br>
            <a:endParaRPr lang="en" sz="1800" dirty="0">
              <a:latin typeface="Calibri"/>
              <a:cs typeface="Calibri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668215" y="-2486"/>
            <a:ext cx="1502120" cy="793656"/>
          </a:xfrm>
          <a:prstGeom prst="rect">
            <a:avLst/>
          </a:prstGeom>
          <a:solidFill>
            <a:srgbClr val="77BC1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Shape 257"/>
          <p:cNvSpPr txBox="1"/>
          <p:nvPr/>
        </p:nvSpPr>
        <p:spPr>
          <a:xfrm>
            <a:off x="7864285" y="60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20" name="Shape 90"/>
          <p:cNvSpPr txBox="1"/>
          <p:nvPr/>
        </p:nvSpPr>
        <p:spPr>
          <a:xfrm>
            <a:off x="8157742" y="-889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6000" dirty="0">
                <a:solidFill>
                  <a:srgbClr val="FFFFFF"/>
                </a:solidFill>
                <a:latin typeface="Calibri"/>
                <a:ea typeface="Raleway ExtraBold"/>
                <a:cs typeface="Calibri"/>
                <a:sym typeface="Raleway ExtraBold"/>
              </a:rPr>
              <a:t>1</a:t>
            </a:r>
          </a:p>
        </p:txBody>
      </p:sp>
      <p:sp>
        <p:nvSpPr>
          <p:cNvPr id="21" name="Shape 281"/>
          <p:cNvSpPr txBox="1">
            <a:spLocks/>
          </p:cNvSpPr>
          <p:nvPr/>
        </p:nvSpPr>
        <p:spPr>
          <a:xfrm>
            <a:off x="3304060" y="3317173"/>
            <a:ext cx="2639540" cy="7087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CL" sz="18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Escríbela en un post–it.</a:t>
            </a:r>
          </a:p>
        </p:txBody>
      </p:sp>
      <p:sp>
        <p:nvSpPr>
          <p:cNvPr id="24" name="Shape 283"/>
          <p:cNvSpPr txBox="1">
            <a:spLocks/>
          </p:cNvSpPr>
          <p:nvPr/>
        </p:nvSpPr>
        <p:spPr>
          <a:xfrm>
            <a:off x="6291648" y="1797438"/>
            <a:ext cx="2598352" cy="2114162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Preguntas orientadoras</a:t>
            </a:r>
          </a:p>
          <a:p>
            <a:endParaRPr lang="en" sz="1200" b="1" dirty="0">
              <a:latin typeface="Calibri"/>
              <a:cs typeface="Calibri"/>
            </a:endParaRPr>
          </a:p>
          <a:p>
            <a:r>
              <a:rPr lang="es-CL" dirty="0">
                <a:solidFill>
                  <a:srgbClr val="595959"/>
                </a:solidFill>
                <a:latin typeface="Calibri"/>
                <a:cs typeface="Calibri"/>
              </a:rPr>
              <a:t>¿En qué consistió esa experiencia?</a:t>
            </a:r>
          </a:p>
          <a:p>
            <a:r>
              <a:rPr lang="es-CL" dirty="0">
                <a:solidFill>
                  <a:srgbClr val="77BC1F"/>
                </a:solidFill>
                <a:latin typeface="Calibri"/>
                <a:cs typeface="Calibri"/>
              </a:rPr>
              <a:t>¿Qué hiciste en esa experiencia?</a:t>
            </a:r>
          </a:p>
          <a:p>
            <a:r>
              <a:rPr lang="es-CL" dirty="0">
                <a:solidFill>
                  <a:srgbClr val="595959"/>
                </a:solidFill>
                <a:latin typeface="Calibri"/>
                <a:cs typeface="Calibri"/>
              </a:rPr>
              <a:t>¿Dónde estabas?</a:t>
            </a:r>
          </a:p>
          <a:p>
            <a:r>
              <a:rPr lang="es-CL" dirty="0">
                <a:solidFill>
                  <a:srgbClr val="77BC1F"/>
                </a:solidFill>
                <a:latin typeface="Calibri"/>
                <a:cs typeface="Calibri"/>
              </a:rPr>
              <a:t>¿Quiénes estaban en ella?</a:t>
            </a:r>
          </a:p>
          <a:p>
            <a:r>
              <a:rPr lang="es-CL" dirty="0">
                <a:solidFill>
                  <a:srgbClr val="595959"/>
                </a:solidFill>
                <a:latin typeface="Calibri"/>
                <a:cs typeface="Calibri"/>
              </a:rPr>
              <a:t>¿Qué fue lo extraordinario?</a:t>
            </a:r>
          </a:p>
          <a:p>
            <a:r>
              <a:rPr lang="es-CL" dirty="0">
                <a:solidFill>
                  <a:srgbClr val="77BC1F"/>
                </a:solidFill>
                <a:latin typeface="Calibri"/>
                <a:cs typeface="Calibri"/>
              </a:rPr>
              <a:t>¿Qué es lo que más valoras de la experiencia?</a:t>
            </a:r>
          </a:p>
          <a:p>
            <a:endParaRPr lang="es-CL" sz="1200" dirty="0">
              <a:latin typeface="Calibri"/>
              <a:cs typeface="Calibri"/>
            </a:endParaRPr>
          </a:p>
        </p:txBody>
      </p:sp>
      <p:sp>
        <p:nvSpPr>
          <p:cNvPr id="25" name="Cheurón 24"/>
          <p:cNvSpPr/>
          <p:nvPr/>
        </p:nvSpPr>
        <p:spPr>
          <a:xfrm>
            <a:off x="6146429" y="17537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hape 80"/>
          <p:cNvSpPr txBox="1">
            <a:spLocks/>
          </p:cNvSpPr>
          <p:nvPr/>
        </p:nvSpPr>
        <p:spPr>
          <a:xfrm>
            <a:off x="295006" y="357032"/>
            <a:ext cx="8594994" cy="8547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is-IS" sz="3600" dirty="0">
                <a:solidFill>
                  <a:schemeClr val="bg1"/>
                </a:solidFill>
                <a:latin typeface="Calibri"/>
                <a:cs typeface="Calibri"/>
              </a:rPr>
              <a:t>VALORACIÓN DE LA EXPERIENCIA</a:t>
            </a:r>
            <a:endParaRPr lang="en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80884" y="378514"/>
            <a:ext cx="8929584" cy="79365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7160216" y="378514"/>
            <a:ext cx="1502120" cy="79365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89"/>
          <p:cNvSpPr txBox="1">
            <a:spLocks/>
          </p:cNvSpPr>
          <p:nvPr/>
        </p:nvSpPr>
        <p:spPr>
          <a:xfrm>
            <a:off x="2613868" y="2347427"/>
            <a:ext cx="3799632" cy="86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Font typeface="Raleway Light"/>
              <a:buChar char="●"/>
              <a:defRPr sz="14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es-ES_tradnl" sz="2800" dirty="0">
                <a:solidFill>
                  <a:schemeClr val="bg1"/>
                </a:solidFill>
                <a:latin typeface="Calibri"/>
                <a:cs typeface="Calibri"/>
              </a:rPr>
              <a:t>Conversación en parejas.</a:t>
            </a:r>
          </a:p>
        </p:txBody>
      </p:sp>
      <p:sp>
        <p:nvSpPr>
          <p:cNvPr id="13" name="Cheurón 12"/>
          <p:cNvSpPr/>
          <p:nvPr/>
        </p:nvSpPr>
        <p:spPr>
          <a:xfrm>
            <a:off x="2445831" y="2607154"/>
            <a:ext cx="132517" cy="176689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Shape 257"/>
          <p:cNvSpPr txBox="1"/>
          <p:nvPr/>
        </p:nvSpPr>
        <p:spPr>
          <a:xfrm>
            <a:off x="7356286" y="441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77BC1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4" name="Shape 90"/>
          <p:cNvSpPr txBox="1"/>
          <p:nvPr/>
        </p:nvSpPr>
        <p:spPr>
          <a:xfrm>
            <a:off x="7649743" y="2921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2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pic>
        <p:nvPicPr>
          <p:cNvPr id="2" name="Imagen 1" descr="conversando6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71" y="3019680"/>
            <a:ext cx="2510822" cy="22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0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668215" y="-2486"/>
            <a:ext cx="1502120" cy="793656"/>
          </a:xfrm>
          <a:prstGeom prst="rect">
            <a:avLst/>
          </a:prstGeom>
          <a:solidFill>
            <a:srgbClr val="77BC1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257"/>
          <p:cNvSpPr txBox="1"/>
          <p:nvPr/>
        </p:nvSpPr>
        <p:spPr>
          <a:xfrm>
            <a:off x="7864285" y="60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3" name="Shape 90"/>
          <p:cNvSpPr txBox="1"/>
          <p:nvPr/>
        </p:nvSpPr>
        <p:spPr>
          <a:xfrm>
            <a:off x="8157742" y="-889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FFFFFF"/>
                </a:solidFill>
                <a:latin typeface="Calibri"/>
                <a:ea typeface="Raleway ExtraBold"/>
                <a:cs typeface="Calibri"/>
                <a:sym typeface="Raleway ExtraBold"/>
              </a:rPr>
              <a:t>2</a:t>
            </a:r>
            <a:endParaRPr lang="en" sz="6000" dirty="0">
              <a:solidFill>
                <a:srgbClr val="FFFFF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15" name="Shape 281"/>
          <p:cNvSpPr txBox="1">
            <a:spLocks/>
          </p:cNvSpPr>
          <p:nvPr/>
        </p:nvSpPr>
        <p:spPr>
          <a:xfrm>
            <a:off x="1089128" y="558770"/>
            <a:ext cx="4384572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2800" dirty="0">
                <a:solidFill>
                  <a:srgbClr val="77BC1F"/>
                </a:solidFill>
                <a:latin typeface="Calibri"/>
                <a:cs typeface="Calibri"/>
              </a:rPr>
              <a:t>Busquen a un colega para compartir su experiencia</a:t>
            </a:r>
            <a:endParaRPr lang="es-CL" sz="28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4" name="Llamada ovalada 3"/>
          <p:cNvSpPr/>
          <p:nvPr/>
        </p:nvSpPr>
        <p:spPr>
          <a:xfrm>
            <a:off x="3876719" y="1193800"/>
            <a:ext cx="4073482" cy="3695700"/>
          </a:xfrm>
          <a:prstGeom prst="wedgeEllipseCallout">
            <a:avLst>
              <a:gd name="adj1" fmla="val -62345"/>
              <a:gd name="adj2" fmla="val -20396"/>
            </a:avLst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Shape 204"/>
          <p:cNvSpPr txBox="1">
            <a:spLocks noGrp="1"/>
          </p:cNvSpPr>
          <p:nvPr>
            <p:ph type="title"/>
          </p:nvPr>
        </p:nvSpPr>
        <p:spPr>
          <a:xfrm>
            <a:off x="3810000" y="2006600"/>
            <a:ext cx="4076700" cy="2133600"/>
          </a:xfrm>
          <a:prstGeom prst="rect">
            <a:avLst/>
          </a:prstGeom>
          <a:effectLst/>
        </p:spPr>
        <p:txBody>
          <a:bodyPr wrap="square" lIns="91425" tIns="91425" rIns="91425" bIns="91425" anchor="t" anchorCtr="0">
            <a:noAutofit/>
          </a:bodyPr>
          <a:lstStyle/>
          <a:p>
            <a:pPr lvl="0" algn="ctr"/>
            <a:r>
              <a:rPr lang="en" sz="3600" dirty="0">
                <a:solidFill>
                  <a:schemeClr val="bg1"/>
                </a:solidFill>
                <a:latin typeface="Calibri"/>
                <a:cs typeface="Calibri"/>
              </a:rPr>
              <a:t>¿Con quién </a:t>
            </a:r>
            <a:r>
              <a:rPr lang="es-ES_tradnl" sz="3600" b="1" dirty="0">
                <a:solidFill>
                  <a:schemeClr val="bg1"/>
                </a:solidFill>
                <a:latin typeface="Calibri"/>
                <a:cs typeface="Calibri"/>
              </a:rPr>
              <a:t>NO</a:t>
            </a:r>
            <a:r>
              <a:rPr lang="en" sz="3600" dirty="0">
                <a:solidFill>
                  <a:schemeClr val="bg1"/>
                </a:solidFill>
                <a:latin typeface="Calibri"/>
                <a:cs typeface="Calibri"/>
              </a:rPr>
              <a:t> trabajo frecuentemente?</a:t>
            </a:r>
            <a:br>
              <a:rPr lang="en" sz="3600" dirty="0">
                <a:solidFill>
                  <a:srgbClr val="545454"/>
                </a:solidFill>
              </a:rPr>
            </a:br>
            <a:br>
              <a:rPr lang="en" sz="3600" dirty="0"/>
            </a:br>
            <a:endParaRPr lang="en" sz="2400" dirty="0">
              <a:solidFill>
                <a:srgbClr val="545454"/>
              </a:solidFill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838201" y="737767"/>
            <a:ext cx="233746" cy="311661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668215" y="-2486"/>
            <a:ext cx="1502120" cy="793656"/>
          </a:xfrm>
          <a:prstGeom prst="rect">
            <a:avLst/>
          </a:prstGeom>
          <a:solidFill>
            <a:srgbClr val="77BC1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257"/>
          <p:cNvSpPr txBox="1"/>
          <p:nvPr/>
        </p:nvSpPr>
        <p:spPr>
          <a:xfrm>
            <a:off x="7864285" y="60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3" name="Shape 90"/>
          <p:cNvSpPr txBox="1"/>
          <p:nvPr/>
        </p:nvSpPr>
        <p:spPr>
          <a:xfrm>
            <a:off x="8157742" y="-889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FFFFFF"/>
                </a:solidFill>
                <a:latin typeface="Calibri"/>
                <a:ea typeface="Raleway ExtraBold"/>
                <a:cs typeface="Calibri"/>
                <a:sym typeface="Raleway ExtraBold"/>
              </a:rPr>
              <a:t>2</a:t>
            </a:r>
            <a:endParaRPr lang="en" sz="6000" dirty="0">
              <a:solidFill>
                <a:srgbClr val="FFFFF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15" name="Shape 281"/>
          <p:cNvSpPr txBox="1">
            <a:spLocks/>
          </p:cNvSpPr>
          <p:nvPr/>
        </p:nvSpPr>
        <p:spPr>
          <a:xfrm>
            <a:off x="1089128" y="567554"/>
            <a:ext cx="4384572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2800" dirty="0">
                <a:solidFill>
                  <a:srgbClr val="77BC1F"/>
                </a:solidFill>
                <a:latin typeface="Calibri"/>
                <a:cs typeface="Calibri"/>
              </a:rPr>
              <a:t>Para escuchar los relatos, sigan esta premisa:</a:t>
            </a:r>
            <a:endParaRPr lang="es-CL" sz="28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838201" y="737767"/>
            <a:ext cx="233746" cy="311661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857499" y="1981200"/>
            <a:ext cx="5676901" cy="24003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6" name="Agrupar 15"/>
          <p:cNvGrpSpPr/>
          <p:nvPr/>
        </p:nvGrpSpPr>
        <p:grpSpPr>
          <a:xfrm>
            <a:off x="8046292" y="1828391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17" name="Rectángulo 16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Rectángulo 20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2" name="Agrupar 21"/>
          <p:cNvGrpSpPr/>
          <p:nvPr/>
        </p:nvGrpSpPr>
        <p:grpSpPr>
          <a:xfrm flipH="1">
            <a:off x="3105992" y="1828391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23" name="Rectángulo 22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ctángulo 24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3289300" y="208446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" sz="3600" b="1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Aprecien </a:t>
            </a:r>
          </a:p>
          <a:p>
            <a:pPr lvl="0" algn="ctr"/>
            <a:endParaRPr lang="en" sz="1600" b="1" dirty="0">
              <a:latin typeface="Calibri"/>
              <a:cs typeface="Calibri"/>
            </a:endParaRPr>
          </a:p>
          <a:p>
            <a:pPr lvl="0" algn="ctr"/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Mantengan actitud de escucha activa, es decir, </a:t>
            </a: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reconozcan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</a:t>
            </a: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estimen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</a:t>
            </a: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atiendan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y tengan </a:t>
            </a:r>
            <a:r>
              <a:rPr lang="es-CL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apertura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hacia la otra persona, buscando comprender al interlocutor.</a:t>
            </a:r>
          </a:p>
        </p:txBody>
      </p:sp>
    </p:spTree>
    <p:extLst>
      <p:ext uri="{BB962C8B-B14F-4D97-AF65-F5344CB8AC3E}">
        <p14:creationId xmlns:p14="http://schemas.microsoft.com/office/powerpoint/2010/main" val="22943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668215" y="-2486"/>
            <a:ext cx="1502120" cy="793656"/>
          </a:xfrm>
          <a:prstGeom prst="rect">
            <a:avLst/>
          </a:prstGeom>
          <a:solidFill>
            <a:srgbClr val="77BC1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257"/>
          <p:cNvSpPr txBox="1"/>
          <p:nvPr/>
        </p:nvSpPr>
        <p:spPr>
          <a:xfrm>
            <a:off x="7864285" y="60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3" name="Shape 90"/>
          <p:cNvSpPr txBox="1"/>
          <p:nvPr/>
        </p:nvSpPr>
        <p:spPr>
          <a:xfrm>
            <a:off x="8157742" y="-889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FFFFFF"/>
                </a:solidFill>
                <a:latin typeface="Calibri"/>
                <a:ea typeface="Raleway ExtraBold"/>
                <a:cs typeface="Calibri"/>
                <a:sym typeface="Raleway ExtraBold"/>
              </a:rPr>
              <a:t>2</a:t>
            </a:r>
            <a:endParaRPr lang="en" sz="6000" dirty="0">
              <a:solidFill>
                <a:srgbClr val="FFFFF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15" name="Shape 281"/>
          <p:cNvSpPr txBox="1">
            <a:spLocks/>
          </p:cNvSpPr>
          <p:nvPr/>
        </p:nvSpPr>
        <p:spPr>
          <a:xfrm>
            <a:off x="1089128" y="571714"/>
            <a:ext cx="6556272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2800" dirty="0">
                <a:solidFill>
                  <a:srgbClr val="77BC1F"/>
                </a:solidFill>
                <a:latin typeface="Calibri"/>
                <a:cs typeface="Calibri"/>
              </a:rPr>
              <a:t>Relaten y escuchen sus experiencias positivas</a:t>
            </a:r>
            <a:endParaRPr lang="es-CL" sz="28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838201" y="737767"/>
            <a:ext cx="233746" cy="311661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96338" y="1801034"/>
            <a:ext cx="2564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Primero </a:t>
            </a:r>
            <a:r>
              <a:rPr lang="es-CL" sz="2000" b="1" dirty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relata su experiencia,</a:t>
            </a:r>
          </a:p>
          <a:p>
            <a:pPr algn="ctr"/>
            <a:r>
              <a:rPr lang="es-CL" dirty="0">
                <a:solidFill>
                  <a:srgbClr val="0099CC"/>
                </a:solidFill>
                <a:latin typeface="Calibri"/>
                <a:cs typeface="Calibri"/>
              </a:rPr>
              <a:t> </a:t>
            </a:r>
            <a:r>
              <a:rPr lang="es-CL" sz="2000" b="1" dirty="0">
                <a:solidFill>
                  <a:srgbClr val="0099CC"/>
                </a:solidFill>
                <a:latin typeface="Calibri"/>
                <a:cs typeface="Calibri"/>
              </a:rPr>
              <a:t>B</a:t>
            </a:r>
            <a:r>
              <a:rPr lang="es-CL" dirty="0">
                <a:solidFill>
                  <a:srgbClr val="0099CC"/>
                </a:solidFill>
                <a:latin typeface="Calibri"/>
                <a:cs typeface="Calibri"/>
              </a:rPr>
              <a:t>  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escucha.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009983" y="1831752"/>
            <a:ext cx="2405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Luego relata </a:t>
            </a:r>
            <a:r>
              <a:rPr lang="es-CL" sz="2000" b="1" dirty="0">
                <a:solidFill>
                  <a:srgbClr val="0099CC"/>
                </a:solidFill>
                <a:latin typeface="Calibri"/>
                <a:cs typeface="Calibri"/>
              </a:rPr>
              <a:t>B</a:t>
            </a:r>
            <a:r>
              <a:rPr lang="es-CL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 experiencia,</a:t>
            </a:r>
          </a:p>
          <a:p>
            <a:pPr algn="ctr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s-CL" sz="2000" b="1" dirty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 escucha.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1157460" y="16896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28" name="Rectángulo 27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4942060" y="17277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32" name="Rectángulo 31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Rectángulo 33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5" name="Agrupar 34"/>
          <p:cNvGrpSpPr/>
          <p:nvPr/>
        </p:nvGrpSpPr>
        <p:grpSpPr>
          <a:xfrm flipH="1">
            <a:off x="3652940" y="17150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36" name="Rectángulo 35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ctángulo 37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9" name="Agrupar 38"/>
          <p:cNvGrpSpPr/>
          <p:nvPr/>
        </p:nvGrpSpPr>
        <p:grpSpPr>
          <a:xfrm flipH="1">
            <a:off x="7386740" y="17150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Rectángulo 41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" name="Imagen 1" descr="conversacion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47" y="2806700"/>
            <a:ext cx="964532" cy="1409700"/>
          </a:xfrm>
          <a:prstGeom prst="rect">
            <a:avLst/>
          </a:prstGeom>
        </p:spPr>
      </p:pic>
      <p:pic>
        <p:nvPicPr>
          <p:cNvPr id="4" name="Imagen 3" descr="conversacion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28" y="2768065"/>
            <a:ext cx="1023821" cy="14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27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964" y="1770462"/>
            <a:ext cx="3059815" cy="2749267"/>
          </a:xfrm>
          <a:prstGeom prst="rect">
            <a:avLst/>
          </a:prstGeom>
        </p:spPr>
      </p:pic>
      <p:sp>
        <p:nvSpPr>
          <p:cNvPr id="7" name="Shape 81"/>
          <p:cNvSpPr txBox="1">
            <a:spLocks/>
          </p:cNvSpPr>
          <p:nvPr/>
        </p:nvSpPr>
        <p:spPr>
          <a:xfrm>
            <a:off x="4544907" y="1936246"/>
            <a:ext cx="2565298" cy="21663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algn="ctr">
              <a:spcBef>
                <a:spcPts val="0"/>
              </a:spcBef>
              <a:buFont typeface="Raleway Light"/>
              <a:buNone/>
            </a:pPr>
            <a:r>
              <a:rPr lang="e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Profundizar sobre el própósito y sentido del trabajo colaborativo y la innovación pedagógica.</a:t>
            </a:r>
          </a:p>
        </p:txBody>
      </p:sp>
      <p:sp>
        <p:nvSpPr>
          <p:cNvPr id="6" name="Shape 80"/>
          <p:cNvSpPr txBox="1">
            <a:spLocks/>
          </p:cNvSpPr>
          <p:nvPr/>
        </p:nvSpPr>
        <p:spPr>
          <a:xfrm>
            <a:off x="368279" y="280832"/>
            <a:ext cx="2904632" cy="8547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4400" dirty="0">
                <a:solidFill>
                  <a:schemeClr val="bg1"/>
                </a:solidFill>
                <a:latin typeface="Calibri"/>
                <a:cs typeface="Calibri"/>
              </a:rPr>
              <a:t>OBJETIVO</a:t>
            </a:r>
            <a:endParaRPr lang="en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-97695" y="378514"/>
            <a:ext cx="5935202" cy="79365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4347600" y="378514"/>
            <a:ext cx="1502120" cy="79365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Imagen 19" descr="objetiv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05" y="420895"/>
            <a:ext cx="696386" cy="690223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6498256" y="1355320"/>
            <a:ext cx="1342076" cy="1342076"/>
            <a:chOff x="6012160" y="987574"/>
            <a:chExt cx="1800200" cy="1800200"/>
          </a:xfrm>
        </p:grpSpPr>
        <p:sp>
          <p:nvSpPr>
            <p:cNvPr id="22" name="Arco 21"/>
            <p:cNvSpPr/>
            <p:nvPr/>
          </p:nvSpPr>
          <p:spPr>
            <a:xfrm>
              <a:off x="6012160" y="1131590"/>
              <a:ext cx="1656184" cy="1656184"/>
            </a:xfrm>
            <a:prstGeom prst="arc">
              <a:avLst/>
            </a:prstGeom>
            <a:ln w="57150" cmpd="sng">
              <a:solidFill>
                <a:srgbClr val="EFF6E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Arco 22"/>
            <p:cNvSpPr/>
            <p:nvPr/>
          </p:nvSpPr>
          <p:spPr>
            <a:xfrm>
              <a:off x="6156176" y="987574"/>
              <a:ext cx="1656184" cy="1656184"/>
            </a:xfrm>
            <a:prstGeom prst="arc">
              <a:avLst/>
            </a:prstGeom>
            <a:ln w="57150" cmpd="sng">
              <a:solidFill>
                <a:srgbClr val="EFF6E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3783906" y="3797337"/>
            <a:ext cx="1077079" cy="1020921"/>
            <a:chOff x="482621" y="2829868"/>
            <a:chExt cx="1899225" cy="1800200"/>
          </a:xfrm>
        </p:grpSpPr>
        <p:sp>
          <p:nvSpPr>
            <p:cNvPr id="25" name="Arco 24"/>
            <p:cNvSpPr/>
            <p:nvPr/>
          </p:nvSpPr>
          <p:spPr>
            <a:xfrm rot="11700000">
              <a:off x="482621" y="2973884"/>
              <a:ext cx="1656184" cy="1656184"/>
            </a:xfrm>
            <a:prstGeom prst="arc">
              <a:avLst/>
            </a:prstGeom>
            <a:ln w="57150" cmpd="sng">
              <a:solidFill>
                <a:srgbClr val="EFF6E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Arco 25"/>
            <p:cNvSpPr/>
            <p:nvPr/>
          </p:nvSpPr>
          <p:spPr>
            <a:xfrm rot="11700000">
              <a:off x="725662" y="2829868"/>
              <a:ext cx="1656184" cy="1656184"/>
            </a:xfrm>
            <a:prstGeom prst="arc">
              <a:avLst/>
            </a:prstGeom>
            <a:ln w="57150" cmpd="sng">
              <a:solidFill>
                <a:srgbClr val="EFF6E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7699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11723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hape 80"/>
          <p:cNvSpPr txBox="1">
            <a:spLocks/>
          </p:cNvSpPr>
          <p:nvPr/>
        </p:nvSpPr>
        <p:spPr>
          <a:xfrm>
            <a:off x="295006" y="357032"/>
            <a:ext cx="8594994" cy="8547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is-IS" sz="3600" dirty="0">
                <a:solidFill>
                  <a:schemeClr val="bg1"/>
                </a:solidFill>
                <a:latin typeface="Calibri"/>
                <a:cs typeface="Calibri"/>
              </a:rPr>
              <a:t>IDENTIFICACIÓN DE LO POSITIVO</a:t>
            </a:r>
            <a:endParaRPr lang="en"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80884" y="378514"/>
            <a:ext cx="8929584" cy="79365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7160216" y="378514"/>
            <a:ext cx="1502120" cy="79365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89"/>
          <p:cNvSpPr txBox="1">
            <a:spLocks/>
          </p:cNvSpPr>
          <p:nvPr/>
        </p:nvSpPr>
        <p:spPr>
          <a:xfrm>
            <a:off x="2613868" y="2106127"/>
            <a:ext cx="3799632" cy="865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Font typeface="Raleway Light"/>
              <a:buChar char="●"/>
              <a:defRPr sz="14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es-ES_tradnl" sz="2800" dirty="0">
                <a:solidFill>
                  <a:schemeClr val="bg1"/>
                </a:solidFill>
                <a:latin typeface="Calibri"/>
                <a:cs typeface="Calibri"/>
              </a:rPr>
              <a:t>Descubriendo los factores clave de éxito.</a:t>
            </a:r>
          </a:p>
        </p:txBody>
      </p:sp>
      <p:sp>
        <p:nvSpPr>
          <p:cNvPr id="13" name="Cheurón 12"/>
          <p:cNvSpPr/>
          <p:nvPr/>
        </p:nvSpPr>
        <p:spPr>
          <a:xfrm>
            <a:off x="2445831" y="2365854"/>
            <a:ext cx="132517" cy="176689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Shape 257"/>
          <p:cNvSpPr txBox="1"/>
          <p:nvPr/>
        </p:nvSpPr>
        <p:spPr>
          <a:xfrm>
            <a:off x="7356286" y="441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77BC1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4" name="Shape 90"/>
          <p:cNvSpPr txBox="1"/>
          <p:nvPr/>
        </p:nvSpPr>
        <p:spPr>
          <a:xfrm>
            <a:off x="7649743" y="2921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3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pic>
        <p:nvPicPr>
          <p:cNvPr id="3" name="Imagen 2" descr="exit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96" y="2555560"/>
            <a:ext cx="15621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96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346200" y="2552700"/>
            <a:ext cx="3034951" cy="1892299"/>
          </a:xfrm>
          <a:prstGeom prst="roundRect">
            <a:avLst>
              <a:gd name="adj" fmla="val 10245"/>
            </a:avLst>
          </a:prstGeom>
          <a:solidFill>
            <a:schemeClr val="bg1"/>
          </a:solidFill>
          <a:ln w="28575" cmpd="sng">
            <a:solidFill>
              <a:srgbClr val="77BC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1079500" y="2032000"/>
            <a:ext cx="3034949" cy="952500"/>
          </a:xfrm>
          <a:prstGeom prst="round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7668215" y="-2486"/>
            <a:ext cx="1502120" cy="793656"/>
          </a:xfrm>
          <a:prstGeom prst="rect">
            <a:avLst/>
          </a:prstGeom>
          <a:solidFill>
            <a:srgbClr val="77BC1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Shape 257"/>
          <p:cNvSpPr txBox="1"/>
          <p:nvPr/>
        </p:nvSpPr>
        <p:spPr>
          <a:xfrm>
            <a:off x="7864285" y="60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20" name="Shape 90"/>
          <p:cNvSpPr txBox="1"/>
          <p:nvPr/>
        </p:nvSpPr>
        <p:spPr>
          <a:xfrm>
            <a:off x="8157742" y="-889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FFFFFF"/>
                </a:solidFill>
                <a:latin typeface="Calibri"/>
                <a:ea typeface="Raleway ExtraBold"/>
                <a:cs typeface="Calibri"/>
                <a:sym typeface="Raleway ExtraBold"/>
              </a:rPr>
              <a:t>3</a:t>
            </a:r>
            <a:endParaRPr lang="en" sz="6000" dirty="0">
              <a:solidFill>
                <a:srgbClr val="FFFFF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13" name="Shape 281"/>
          <p:cNvSpPr txBox="1">
            <a:spLocks/>
          </p:cNvSpPr>
          <p:nvPr/>
        </p:nvSpPr>
        <p:spPr>
          <a:xfrm>
            <a:off x="1089128" y="571714"/>
            <a:ext cx="6880488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2800" dirty="0">
                <a:solidFill>
                  <a:srgbClr val="77BC1F"/>
                </a:solidFill>
                <a:latin typeface="Calibri"/>
                <a:cs typeface="Calibri"/>
              </a:rPr>
              <a:t>Después del relato, identifiquen los </a:t>
            </a:r>
            <a:r>
              <a:rPr lang="es-ES_tradnl" sz="2800" b="1" dirty="0">
                <a:solidFill>
                  <a:srgbClr val="77BC1F"/>
                </a:solidFill>
                <a:latin typeface="Calibri"/>
                <a:cs typeface="Calibri"/>
              </a:rPr>
              <a:t>factores de éxito</a:t>
            </a:r>
            <a:r>
              <a:rPr lang="es-ES_tradnl" sz="2800" dirty="0">
                <a:solidFill>
                  <a:srgbClr val="77BC1F"/>
                </a:solidFill>
                <a:latin typeface="Calibri"/>
                <a:cs typeface="Calibri"/>
              </a:rPr>
              <a:t> y escríbanlos individualmente:</a:t>
            </a:r>
            <a:endParaRPr lang="es-CL" sz="28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14" name="Cheurón 13"/>
          <p:cNvSpPr/>
          <p:nvPr/>
        </p:nvSpPr>
        <p:spPr>
          <a:xfrm>
            <a:off x="838201" y="767327"/>
            <a:ext cx="233746" cy="311661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5359400" y="2540000"/>
            <a:ext cx="3034951" cy="1892299"/>
          </a:xfrm>
          <a:prstGeom prst="roundRect">
            <a:avLst>
              <a:gd name="adj" fmla="val 10245"/>
            </a:avLst>
          </a:prstGeom>
          <a:solidFill>
            <a:schemeClr val="bg1"/>
          </a:solidFill>
          <a:ln w="28575" cmpd="sng">
            <a:solidFill>
              <a:srgbClr val="77BC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5105400" y="2032000"/>
            <a:ext cx="3034949" cy="952500"/>
          </a:xfrm>
          <a:prstGeom prst="round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308100" y="2095896"/>
            <a:ext cx="314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Calibri"/>
                <a:cs typeface="Calibri"/>
              </a:rPr>
              <a:t>¿Cómo contribuiste a que esta experiencia positiva sucediera? </a:t>
            </a:r>
          </a:p>
          <a:p>
            <a:r>
              <a:rPr lang="es-CL" dirty="0">
                <a:solidFill>
                  <a:schemeClr val="bg1"/>
                </a:solidFill>
                <a:latin typeface="Calibri"/>
                <a:cs typeface="Calibri"/>
              </a:rPr>
              <a:t>¿Cómo contribuyeron los otros? </a:t>
            </a:r>
            <a:endParaRPr lang="es-E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156200" y="2032396"/>
            <a:ext cx="30099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rgbClr val="FFFFFF"/>
                </a:solidFill>
                <a:latin typeface="Calibri"/>
                <a:cs typeface="Calibri"/>
              </a:rPr>
              <a:t>¿</a:t>
            </a:r>
            <a:r>
              <a:rPr lang="es-CL" dirty="0">
                <a:solidFill>
                  <a:srgbClr val="FFFFFF"/>
                </a:solidFill>
                <a:latin typeface="Calibri"/>
                <a:cs typeface="Calibri"/>
              </a:rPr>
              <a:t>Qué </a:t>
            </a:r>
            <a:r>
              <a:rPr lang="es-CL" b="1" dirty="0">
                <a:solidFill>
                  <a:srgbClr val="FFFFFF"/>
                </a:solidFill>
                <a:latin typeface="Calibri"/>
                <a:cs typeface="Calibri"/>
              </a:rPr>
              <a:t>elementos o factores fueron más determinantes </a:t>
            </a:r>
            <a:r>
              <a:rPr lang="es-CL" dirty="0">
                <a:solidFill>
                  <a:srgbClr val="FFFFFF"/>
                </a:solidFill>
                <a:latin typeface="Calibri"/>
                <a:cs typeface="Calibri"/>
              </a:rPr>
              <a:t>en el resultado </a:t>
            </a:r>
          </a:p>
          <a:p>
            <a:r>
              <a:rPr lang="es-CL" dirty="0">
                <a:solidFill>
                  <a:srgbClr val="FFFFFF"/>
                </a:solidFill>
                <a:latin typeface="Calibri"/>
                <a:cs typeface="Calibri"/>
              </a:rPr>
              <a:t>de esta experiencia?</a:t>
            </a:r>
            <a:endParaRPr lang="es-E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78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668215" y="-2486"/>
            <a:ext cx="1502120" cy="793656"/>
          </a:xfrm>
          <a:prstGeom prst="rect">
            <a:avLst/>
          </a:prstGeom>
          <a:solidFill>
            <a:srgbClr val="77BC1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257"/>
          <p:cNvSpPr txBox="1"/>
          <p:nvPr/>
        </p:nvSpPr>
        <p:spPr>
          <a:xfrm>
            <a:off x="7864285" y="60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3" name="Shape 90"/>
          <p:cNvSpPr txBox="1"/>
          <p:nvPr/>
        </p:nvSpPr>
        <p:spPr>
          <a:xfrm>
            <a:off x="8157742" y="-889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FFFFFF"/>
                </a:solidFill>
                <a:latin typeface="Calibri"/>
                <a:ea typeface="Raleway ExtraBold"/>
                <a:cs typeface="Calibri"/>
                <a:sym typeface="Raleway ExtraBold"/>
              </a:rPr>
              <a:t>3</a:t>
            </a:r>
            <a:endParaRPr lang="en" sz="6000" dirty="0">
              <a:solidFill>
                <a:srgbClr val="FFFFF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15" name="Shape 281"/>
          <p:cNvSpPr txBox="1">
            <a:spLocks/>
          </p:cNvSpPr>
          <p:nvPr/>
        </p:nvSpPr>
        <p:spPr>
          <a:xfrm>
            <a:off x="1089128" y="545794"/>
            <a:ext cx="6556272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2800" dirty="0">
                <a:solidFill>
                  <a:srgbClr val="77BC1F"/>
                </a:solidFill>
                <a:latin typeface="Calibri"/>
                <a:cs typeface="Calibri"/>
              </a:rPr>
              <a:t>Compartan y hagan una lista con los factores de éxito </a:t>
            </a:r>
            <a:endParaRPr lang="es-CL" sz="28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838201" y="737767"/>
            <a:ext cx="233746" cy="311661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613814" y="1801034"/>
            <a:ext cx="17299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000" b="1" dirty="0">
                <a:solidFill>
                  <a:srgbClr val="FF6600"/>
                </a:solidFill>
                <a:latin typeface="Calibri"/>
                <a:cs typeface="Calibri"/>
              </a:rPr>
              <a:t>A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y </a:t>
            </a:r>
            <a:r>
              <a:rPr lang="es-ES_tradnl" sz="2000" b="1" dirty="0">
                <a:solidFill>
                  <a:srgbClr val="0099CC"/>
                </a:solidFill>
                <a:latin typeface="Calibri"/>
                <a:cs typeface="Calibri"/>
              </a:rPr>
              <a:t>B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comparten </a:t>
            </a:r>
          </a:p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sus factores de éxito.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826765" y="1831752"/>
            <a:ext cx="2704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Escriben un listado de los factores de éxito identificados por ambos.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1157460" y="16896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28" name="Rectángulo 27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4751560" y="17277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32" name="Rectángulo 31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Rectángulo 33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5" name="Agrupar 34"/>
          <p:cNvGrpSpPr/>
          <p:nvPr/>
        </p:nvGrpSpPr>
        <p:grpSpPr>
          <a:xfrm flipH="1">
            <a:off x="3652940" y="17150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36" name="Rectángulo 35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ctángulo 37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9" name="Agrupar 38"/>
          <p:cNvGrpSpPr/>
          <p:nvPr/>
        </p:nvGrpSpPr>
        <p:grpSpPr>
          <a:xfrm flipH="1">
            <a:off x="7551840" y="17150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Rectángulo 41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3" name="Imagen 2" descr="conversacion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0" y="2705100"/>
            <a:ext cx="1128421" cy="1638300"/>
          </a:xfrm>
          <a:prstGeom prst="rect">
            <a:avLst/>
          </a:prstGeom>
        </p:spPr>
      </p:pic>
      <p:pic>
        <p:nvPicPr>
          <p:cNvPr id="5" name="Imagen 4" descr="listad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2863851"/>
            <a:ext cx="1499481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668215" y="-2486"/>
            <a:ext cx="1502120" cy="793656"/>
          </a:xfrm>
          <a:prstGeom prst="rect">
            <a:avLst/>
          </a:prstGeom>
          <a:solidFill>
            <a:srgbClr val="77BC1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257"/>
          <p:cNvSpPr txBox="1"/>
          <p:nvPr/>
        </p:nvSpPr>
        <p:spPr>
          <a:xfrm>
            <a:off x="7864285" y="60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3" name="Shape 90"/>
          <p:cNvSpPr txBox="1"/>
          <p:nvPr/>
        </p:nvSpPr>
        <p:spPr>
          <a:xfrm>
            <a:off x="8157742" y="-889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FFFFFF"/>
                </a:solidFill>
                <a:latin typeface="Calibri"/>
                <a:ea typeface="Raleway ExtraBold"/>
                <a:cs typeface="Calibri"/>
                <a:sym typeface="Raleway ExtraBold"/>
              </a:rPr>
              <a:t>3</a:t>
            </a:r>
            <a:endParaRPr lang="en" sz="6000" dirty="0">
              <a:solidFill>
                <a:srgbClr val="FFFFF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15" name="Shape 281"/>
          <p:cNvSpPr txBox="1">
            <a:spLocks/>
          </p:cNvSpPr>
          <p:nvPr/>
        </p:nvSpPr>
        <p:spPr>
          <a:xfrm>
            <a:off x="1089127" y="377314"/>
            <a:ext cx="6349181" cy="944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2800" dirty="0">
                <a:solidFill>
                  <a:srgbClr val="77BC1F"/>
                </a:solidFill>
                <a:latin typeface="Calibri"/>
                <a:cs typeface="Calibri"/>
              </a:rPr>
              <a:t>Multipliquen x4 los factores clave de éxito</a:t>
            </a:r>
            <a:endParaRPr lang="es-CL" sz="28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838201" y="737767"/>
            <a:ext cx="233746" cy="311661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422400" y="1762934"/>
            <a:ext cx="200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Reúnanse con otra pareja. Ambas comparten sus listados.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762501" y="1780952"/>
            <a:ext cx="2933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Redacten, entre los cuatro participantes, un listado de los </a:t>
            </a:r>
            <a:r>
              <a:rPr lang="es-ES_tradnl" b="1" dirty="0">
                <a:solidFill>
                  <a:srgbClr val="77BC1F"/>
                </a:solidFill>
                <a:latin typeface="Calibri"/>
                <a:cs typeface="Calibri"/>
              </a:rPr>
              <a:t>factores de éxito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 ambas parejas.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1157460" y="16896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28" name="Rectángulo 27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4751560" y="17277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32" name="Rectángulo 31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Rectángulo 33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5" name="Agrupar 34"/>
          <p:cNvGrpSpPr/>
          <p:nvPr/>
        </p:nvGrpSpPr>
        <p:grpSpPr>
          <a:xfrm flipH="1">
            <a:off x="3652940" y="17150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36" name="Rectángulo 35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ctángulo 37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9" name="Agrupar 38"/>
          <p:cNvGrpSpPr/>
          <p:nvPr/>
        </p:nvGrpSpPr>
        <p:grpSpPr>
          <a:xfrm flipH="1">
            <a:off x="7551840" y="17150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Rectángulo 41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4" name="Imagen 3" descr="conversacion4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2806700"/>
            <a:ext cx="1079500" cy="1442794"/>
          </a:xfrm>
          <a:prstGeom prst="rect">
            <a:avLst/>
          </a:prstGeom>
        </p:spPr>
      </p:pic>
      <p:pic>
        <p:nvPicPr>
          <p:cNvPr id="43" name="Imagen 42" descr="listad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2863851"/>
            <a:ext cx="1499481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41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668215" y="-2486"/>
            <a:ext cx="1502120" cy="793656"/>
          </a:xfrm>
          <a:prstGeom prst="rect">
            <a:avLst/>
          </a:prstGeom>
          <a:solidFill>
            <a:srgbClr val="77BC1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257"/>
          <p:cNvSpPr txBox="1"/>
          <p:nvPr/>
        </p:nvSpPr>
        <p:spPr>
          <a:xfrm>
            <a:off x="7864285" y="60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3" name="Shape 90"/>
          <p:cNvSpPr txBox="1"/>
          <p:nvPr/>
        </p:nvSpPr>
        <p:spPr>
          <a:xfrm>
            <a:off x="8157742" y="-889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FFFFFF"/>
                </a:solidFill>
                <a:latin typeface="Calibri"/>
                <a:ea typeface="Raleway ExtraBold"/>
                <a:cs typeface="Calibri"/>
                <a:sym typeface="Raleway ExtraBold"/>
              </a:rPr>
              <a:t>3</a:t>
            </a:r>
            <a:endParaRPr lang="en" sz="6000" dirty="0">
              <a:solidFill>
                <a:srgbClr val="FFFFF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15" name="Shape 281"/>
          <p:cNvSpPr txBox="1">
            <a:spLocks/>
          </p:cNvSpPr>
          <p:nvPr/>
        </p:nvSpPr>
        <p:spPr>
          <a:xfrm>
            <a:off x="1089128" y="325474"/>
            <a:ext cx="6556272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2800" dirty="0">
                <a:solidFill>
                  <a:srgbClr val="77BC1F"/>
                </a:solidFill>
                <a:latin typeface="Calibri"/>
                <a:cs typeface="Calibri"/>
              </a:rPr>
              <a:t>Multipliquen x8 los factores clave de éxito</a:t>
            </a:r>
            <a:endParaRPr lang="es-CL" sz="28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838201" y="737767"/>
            <a:ext cx="233746" cy="311661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422400" y="1762934"/>
            <a:ext cx="200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Reúnanse con otro grupo de 4 personas y compartan sus listados.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762501" y="1780952"/>
            <a:ext cx="2933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Redacten, entre los ocho participantes, un listado de los </a:t>
            </a:r>
            <a:r>
              <a:rPr lang="es-ES_tradnl" b="1" dirty="0">
                <a:solidFill>
                  <a:srgbClr val="77BC1F"/>
                </a:solidFill>
                <a:latin typeface="Calibri"/>
                <a:cs typeface="Calibri"/>
              </a:rPr>
              <a:t>factores de éxito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del grupo.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1157460" y="16896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28" name="Rectángulo 27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4751560" y="17277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32" name="Rectángulo 31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Rectángulo 33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5" name="Agrupar 34"/>
          <p:cNvGrpSpPr/>
          <p:nvPr/>
        </p:nvGrpSpPr>
        <p:grpSpPr>
          <a:xfrm flipH="1">
            <a:off x="3652940" y="17150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36" name="Rectángulo 35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ctángulo 37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9" name="Agrupar 38"/>
          <p:cNvGrpSpPr/>
          <p:nvPr/>
        </p:nvGrpSpPr>
        <p:grpSpPr>
          <a:xfrm flipH="1">
            <a:off x="7551840" y="17150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Rectángulo 41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" name="Imagen 4" descr="listad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928">
            <a:off x="5611764" y="2851151"/>
            <a:ext cx="1424035" cy="958850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4762501" y="4066952"/>
            <a:ext cx="2933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Definan un </a:t>
            </a:r>
            <a:r>
              <a:rPr lang="es-ES_tradnl" b="1" dirty="0">
                <a:solidFill>
                  <a:srgbClr val="77BC1F"/>
                </a:solidFill>
                <a:latin typeface="Calibri"/>
                <a:cs typeface="Calibri"/>
              </a:rPr>
              <a:t>embajador/a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que dará a conocer el listado de los factores de éxito.</a:t>
            </a:r>
          </a:p>
        </p:txBody>
      </p:sp>
      <p:grpSp>
        <p:nvGrpSpPr>
          <p:cNvPr id="44" name="Agrupar 43"/>
          <p:cNvGrpSpPr/>
          <p:nvPr/>
        </p:nvGrpSpPr>
        <p:grpSpPr>
          <a:xfrm>
            <a:off x="4751560" y="39502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45" name="Rectángulo 44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ctángulo 46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8" name="Agrupar 47"/>
          <p:cNvGrpSpPr/>
          <p:nvPr/>
        </p:nvGrpSpPr>
        <p:grpSpPr>
          <a:xfrm flipH="1">
            <a:off x="7551840" y="39375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49" name="Rectángulo 48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1" name="Rectángulo 50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" name="Imagen 1" descr="conversacion5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2889250"/>
            <a:ext cx="1993900" cy="12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98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668215" y="-2486"/>
            <a:ext cx="1502120" cy="793656"/>
          </a:xfrm>
          <a:prstGeom prst="rect">
            <a:avLst/>
          </a:prstGeom>
          <a:solidFill>
            <a:srgbClr val="77BC1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257"/>
          <p:cNvSpPr txBox="1"/>
          <p:nvPr/>
        </p:nvSpPr>
        <p:spPr>
          <a:xfrm>
            <a:off x="7864285" y="60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3" name="Shape 90"/>
          <p:cNvSpPr txBox="1"/>
          <p:nvPr/>
        </p:nvSpPr>
        <p:spPr>
          <a:xfrm>
            <a:off x="8157742" y="-889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FFFFFF"/>
                </a:solidFill>
                <a:latin typeface="Calibri"/>
                <a:ea typeface="Raleway ExtraBold"/>
                <a:cs typeface="Calibri"/>
                <a:sym typeface="Raleway ExtraBold"/>
              </a:rPr>
              <a:t>3</a:t>
            </a:r>
            <a:endParaRPr lang="en" sz="6000" dirty="0">
              <a:solidFill>
                <a:srgbClr val="FFFFF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15" name="Shape 281"/>
          <p:cNvSpPr txBox="1">
            <a:spLocks/>
          </p:cNvSpPr>
          <p:nvPr/>
        </p:nvSpPr>
        <p:spPr>
          <a:xfrm>
            <a:off x="1089128" y="571714"/>
            <a:ext cx="6556272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2800" dirty="0">
                <a:solidFill>
                  <a:srgbClr val="77BC1F"/>
                </a:solidFill>
                <a:latin typeface="Calibri"/>
                <a:cs typeface="Calibri"/>
              </a:rPr>
              <a:t>Los embajadores presentan los listados de los </a:t>
            </a:r>
            <a:r>
              <a:rPr lang="es-ES_tradnl" sz="3600" b="1" dirty="0">
                <a:solidFill>
                  <a:srgbClr val="77BC1F"/>
                </a:solidFill>
                <a:latin typeface="Calibri"/>
                <a:cs typeface="Calibri"/>
              </a:rPr>
              <a:t>factores de éxito</a:t>
            </a:r>
            <a:endParaRPr lang="es-CL" sz="3600" b="1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838201" y="737767"/>
            <a:ext cx="233746" cy="311661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5016501" y="2492152"/>
            <a:ext cx="293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Redacten, entre todos los participantes del taller, un nuevo listado que sintetice </a:t>
            </a:r>
            <a:r>
              <a:rPr lang="es-ES_tradnl" b="1" dirty="0">
                <a:solidFill>
                  <a:srgbClr val="77BC1F"/>
                </a:solidFill>
                <a:latin typeface="Calibri"/>
                <a:cs typeface="Calibri"/>
              </a:rPr>
              <a:t>todos los factores de éxito.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5005560" y="24389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32" name="Rectángulo 31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Rectángulo 33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9" name="Agrupar 38"/>
          <p:cNvGrpSpPr/>
          <p:nvPr/>
        </p:nvGrpSpPr>
        <p:grpSpPr>
          <a:xfrm flipH="1">
            <a:off x="7805840" y="24262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Rectángulo 41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" name="Imagen 4" descr="listad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928">
            <a:off x="5865764" y="3562351"/>
            <a:ext cx="1424035" cy="958850"/>
          </a:xfrm>
          <a:prstGeom prst="rect">
            <a:avLst/>
          </a:prstGeom>
        </p:spPr>
      </p:pic>
      <p:pic>
        <p:nvPicPr>
          <p:cNvPr id="3" name="Imagen 2" descr="todo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848507"/>
            <a:ext cx="2109274" cy="21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8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668215" y="-2486"/>
            <a:ext cx="1502120" cy="793656"/>
          </a:xfrm>
          <a:prstGeom prst="rect">
            <a:avLst/>
          </a:prstGeom>
          <a:solidFill>
            <a:srgbClr val="77BC1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257"/>
          <p:cNvSpPr txBox="1"/>
          <p:nvPr/>
        </p:nvSpPr>
        <p:spPr>
          <a:xfrm>
            <a:off x="7864285" y="60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3" name="Shape 90"/>
          <p:cNvSpPr txBox="1"/>
          <p:nvPr/>
        </p:nvSpPr>
        <p:spPr>
          <a:xfrm>
            <a:off x="8157742" y="-889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FFFFFF"/>
                </a:solidFill>
                <a:latin typeface="Calibri"/>
                <a:ea typeface="Raleway ExtraBold"/>
                <a:cs typeface="Calibri"/>
                <a:sym typeface="Raleway ExtraBold"/>
              </a:rPr>
              <a:t>3</a:t>
            </a:r>
            <a:endParaRPr lang="en" sz="6000" dirty="0">
              <a:solidFill>
                <a:srgbClr val="FFFFF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838201" y="1233067"/>
            <a:ext cx="233746" cy="311661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1574800" y="1676400"/>
            <a:ext cx="6235700" cy="2933700"/>
          </a:xfrm>
          <a:prstGeom prst="roundRect">
            <a:avLst>
              <a:gd name="adj" fmla="val 10245"/>
            </a:avLst>
          </a:prstGeom>
          <a:solidFill>
            <a:schemeClr val="bg1"/>
          </a:solidFill>
          <a:ln w="28575" cmpd="sng">
            <a:solidFill>
              <a:srgbClr val="77BC1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1308100" y="977900"/>
            <a:ext cx="6235696" cy="1131494"/>
          </a:xfrm>
          <a:prstGeom prst="round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2" name="Imagen 21" descr="listad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928">
            <a:off x="6462690" y="3563369"/>
            <a:ext cx="1238286" cy="833779"/>
          </a:xfrm>
          <a:prstGeom prst="rect">
            <a:avLst/>
          </a:prstGeom>
        </p:spPr>
      </p:pic>
      <p:sp>
        <p:nvSpPr>
          <p:cNvPr id="23" name="Shape 281"/>
          <p:cNvSpPr txBox="1">
            <a:spLocks/>
          </p:cNvSpPr>
          <p:nvPr/>
        </p:nvSpPr>
        <p:spPr>
          <a:xfrm>
            <a:off x="1495527" y="990814"/>
            <a:ext cx="5372597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2400" dirty="0">
                <a:solidFill>
                  <a:schemeClr val="bg1"/>
                </a:solidFill>
                <a:latin typeface="Calibri"/>
                <a:cs typeface="Calibri"/>
              </a:rPr>
              <a:t>Descubran los </a:t>
            </a:r>
            <a:r>
              <a:rPr lang="es-ES_tradnl" sz="2400" b="1" dirty="0">
                <a:solidFill>
                  <a:schemeClr val="bg1"/>
                </a:solidFill>
                <a:latin typeface="Calibri"/>
                <a:cs typeface="Calibri"/>
              </a:rPr>
              <a:t>factores de éxito </a:t>
            </a:r>
            <a:r>
              <a:rPr lang="es-ES_tradnl" sz="2400" dirty="0">
                <a:solidFill>
                  <a:schemeClr val="bg1"/>
                </a:solidFill>
                <a:latin typeface="Calibri"/>
                <a:cs typeface="Calibri"/>
              </a:rPr>
              <a:t>de su comunidad educativa</a:t>
            </a:r>
            <a:endParaRPr lang="es-CL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919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hape 80"/>
          <p:cNvSpPr txBox="1">
            <a:spLocks/>
          </p:cNvSpPr>
          <p:nvPr/>
        </p:nvSpPr>
        <p:spPr>
          <a:xfrm>
            <a:off x="295006" y="344332"/>
            <a:ext cx="8747394" cy="8547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>
              <a:lnSpc>
                <a:spcPct val="80000"/>
              </a:lnSpc>
            </a:pPr>
            <a:r>
              <a:rPr lang="es-ES_tradnl" sz="2600" dirty="0">
                <a:solidFill>
                  <a:schemeClr val="bg1"/>
                </a:solidFill>
                <a:latin typeface="Calibri"/>
                <a:cs typeface="Calibri"/>
              </a:rPr>
              <a:t>3. </a:t>
            </a:r>
            <a:r>
              <a:rPr lang="pt-BR" sz="2600" dirty="0">
                <a:solidFill>
                  <a:schemeClr val="bg1"/>
                </a:solidFill>
                <a:latin typeface="Calibri"/>
                <a:cs typeface="Calibri"/>
              </a:rPr>
              <a:t>¿POR QUÉ INNOVAR EN EDUCACIÓN, </a:t>
            </a:r>
          </a:p>
          <a:p>
            <a:pPr>
              <a:lnSpc>
                <a:spcPct val="80000"/>
              </a:lnSpc>
            </a:pPr>
            <a:r>
              <a:rPr lang="pt-BR" sz="2600" dirty="0">
                <a:solidFill>
                  <a:schemeClr val="bg1"/>
                </a:solidFill>
                <a:latin typeface="Calibri"/>
                <a:cs typeface="Calibri"/>
              </a:rPr>
              <a:t>DE FORMA COLABORATIVA?</a:t>
            </a:r>
            <a:endParaRPr lang="en" sz="2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280884" y="378514"/>
            <a:ext cx="7888184" cy="79365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6118816" y="378514"/>
            <a:ext cx="1502120" cy="79365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Shape 89"/>
          <p:cNvSpPr txBox="1">
            <a:spLocks/>
          </p:cNvSpPr>
          <p:nvPr/>
        </p:nvSpPr>
        <p:spPr>
          <a:xfrm>
            <a:off x="414679" y="1501947"/>
            <a:ext cx="6671921" cy="119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Font typeface="Raleway Light"/>
              <a:buChar char="●"/>
              <a:defRPr sz="14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es-ES_tradnl" sz="2800" dirty="0">
                <a:solidFill>
                  <a:schemeClr val="bg1"/>
                </a:solidFill>
                <a:latin typeface="Calibri"/>
                <a:cs typeface="Calibri"/>
              </a:rPr>
              <a:t>Argumentos para la innovación, a partir del trabajo colaborativo.</a:t>
            </a:r>
          </a:p>
        </p:txBody>
      </p:sp>
      <p:pic>
        <p:nvPicPr>
          <p:cNvPr id="14" name="Imagen 13" descr="porqu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19" y="416802"/>
            <a:ext cx="766455" cy="7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24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Google Shape;71;p15"/>
          <p:cNvSpPr txBox="1">
            <a:spLocks/>
          </p:cNvSpPr>
          <p:nvPr/>
        </p:nvSpPr>
        <p:spPr>
          <a:xfrm>
            <a:off x="1976150" y="793050"/>
            <a:ext cx="3281650" cy="299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Raleway ExtraBold"/>
              <a:buNone/>
              <a:defRPr sz="4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4000" dirty="0">
                <a:solidFill>
                  <a:srgbClr val="77BC1F"/>
                </a:solidFill>
                <a:latin typeface="Calibri"/>
                <a:cs typeface="Calibri"/>
              </a:rPr>
              <a:t>El mundo está </a:t>
            </a:r>
          </a:p>
          <a:p>
            <a:r>
              <a:rPr lang="es-ES_tradnl" sz="4000" dirty="0">
                <a:solidFill>
                  <a:srgbClr val="77BC1F"/>
                </a:solidFill>
                <a:latin typeface="Calibri"/>
                <a:cs typeface="Calibri"/>
              </a:rPr>
              <a:t>cambiando rápidamente</a:t>
            </a:r>
          </a:p>
        </p:txBody>
      </p:sp>
      <p:grpSp>
        <p:nvGrpSpPr>
          <p:cNvPr id="15" name="Agrupar 14"/>
          <p:cNvGrpSpPr/>
          <p:nvPr/>
        </p:nvGrpSpPr>
        <p:grpSpPr>
          <a:xfrm rot="20477206">
            <a:off x="4440857" y="1067651"/>
            <a:ext cx="1045544" cy="1045544"/>
            <a:chOff x="6012160" y="987574"/>
            <a:chExt cx="1800200" cy="1800200"/>
          </a:xfrm>
        </p:grpSpPr>
        <p:sp>
          <p:nvSpPr>
            <p:cNvPr id="16" name="Arco 15"/>
            <p:cNvSpPr/>
            <p:nvPr/>
          </p:nvSpPr>
          <p:spPr>
            <a:xfrm>
              <a:off x="6012160" y="1131590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Arco 16"/>
            <p:cNvSpPr/>
            <p:nvPr/>
          </p:nvSpPr>
          <p:spPr>
            <a:xfrm>
              <a:off x="6156176" y="98757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1472506" y="2755900"/>
            <a:ext cx="835943" cy="792358"/>
            <a:chOff x="482621" y="2829868"/>
            <a:chExt cx="1899225" cy="1800200"/>
          </a:xfrm>
        </p:grpSpPr>
        <p:sp>
          <p:nvSpPr>
            <p:cNvPr id="19" name="Arco 18"/>
            <p:cNvSpPr/>
            <p:nvPr/>
          </p:nvSpPr>
          <p:spPr>
            <a:xfrm rot="11700000">
              <a:off x="482621" y="297388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Arco 19"/>
            <p:cNvSpPr/>
            <p:nvPr/>
          </p:nvSpPr>
          <p:spPr>
            <a:xfrm rot="11700000">
              <a:off x="725662" y="2829868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" name="Imagen 1" descr="mund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2362200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52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954398" y="1119293"/>
            <a:ext cx="7229021" cy="3526574"/>
            <a:chOff x="1043298" y="1017693"/>
            <a:chExt cx="7229021" cy="3526574"/>
          </a:xfrm>
        </p:grpSpPr>
        <p:pic>
          <p:nvPicPr>
            <p:cNvPr id="12" name="Google Shape;86;p17" descr="Objetivo 1: FIN DE LA POBREZA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46135" y="1017704"/>
              <a:ext cx="1158474" cy="1158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87;p17" descr="Objetivo 2 - HAMBRE CERO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8572" y="1017693"/>
              <a:ext cx="1247898" cy="1158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88;p17" descr="Objetivo 3 - SALUD Y BIENESTAR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24341" y="1017704"/>
              <a:ext cx="1247898" cy="1190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89;p17" descr="Objetivo 4 - EDUCACIÓN DE CALIDAD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55090" y="1017727"/>
              <a:ext cx="1247898" cy="1190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90;p17" descr="Objetivo 5 - IGUALDAD DE GÉNERO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83966" y="1030504"/>
              <a:ext cx="1190272" cy="1190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91;p17" descr="Objetivo 6 - AGUA LIMPIA Y SANEAMIENTO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056333" y="1030481"/>
              <a:ext cx="1190272" cy="1190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92;p17" descr="Objetivo 7 - AGUA ENERGÍA ASEQUIBLE Y NO CONTAMINANTE. Foto ONU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43298" y="2156341"/>
              <a:ext cx="1158474" cy="1158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93;p17" descr="Objetivo 8 - AGUA TRABAJO DECENTE Y CRECIMIENTO ECONÓMICO. Foto ONU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194532" y="2156341"/>
              <a:ext cx="1284779" cy="1158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94;p17" descr="Objetivo 9 - AGUA INDUSTRIA, INNOVACIÓN E INFRAESTRUCTURA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449544" y="2166396"/>
              <a:ext cx="1245197" cy="1158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95;p17" descr="Objetivo 10 - REDUCCIÓN DE LAS DESIGUALDADES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662922" y="2170685"/>
              <a:ext cx="1247898" cy="1158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96;p17" descr="Objetivo 11 - CIUDADES Y COMUNIDADES SOSTENIBLES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896046" y="2185892"/>
              <a:ext cx="1284779" cy="1190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97;p17" descr="Objetivo 12 - PRODUCCIÓN Y CONSUMOS RESPONSABLES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7048367" y="2192529"/>
              <a:ext cx="1190272" cy="1190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98;p17" descr="Objetivo 13 - ACCIÓN POR EL CLIMA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052301" y="3312137"/>
              <a:ext cx="1190272" cy="1190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99;p17" descr="Objetivo 14 - VIDA SUBMARINA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2220758" y="3310199"/>
              <a:ext cx="1247898" cy="1190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0;p17" descr="Objetivo 15 - VIDA DE ECOSISTEMAS TERRESTRES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3449543" y="3310200"/>
              <a:ext cx="1245197" cy="1190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1;p17" descr="Peace, justice and strong institutions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4650849" y="3306800"/>
              <a:ext cx="1245197" cy="1187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2;p17" descr="Objetivo 17 - ALIANZAS PARA LOGRAR LOS OBJETIVOS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5881679" y="3318228"/>
              <a:ext cx="1190272" cy="1190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03;p17" descr="Logo de los Objetivos y metas de desarrollo sostenible" title="S_SDG_Icons-01-18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7082051" y="3356537"/>
              <a:ext cx="1190268" cy="11877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85;p17"/>
          <p:cNvSpPr txBox="1">
            <a:spLocks/>
          </p:cNvSpPr>
          <p:nvPr/>
        </p:nvSpPr>
        <p:spPr>
          <a:xfrm>
            <a:off x="531600" y="218429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Raleway ExtraBold"/>
              <a:buNone/>
              <a:defRPr sz="4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/>
            <a:r>
              <a:rPr lang="es-ES_tradnl" sz="2800" dirty="0">
                <a:solidFill>
                  <a:srgbClr val="77BC1F"/>
                </a:solidFill>
                <a:latin typeface="Calibri"/>
                <a:cs typeface="Calibri"/>
              </a:rPr>
              <a:t>La humanidad nos plantea nuevos desafíos</a:t>
            </a:r>
          </a:p>
        </p:txBody>
      </p:sp>
      <p:grpSp>
        <p:nvGrpSpPr>
          <p:cNvPr id="38" name="Agrupar 37"/>
          <p:cNvGrpSpPr/>
          <p:nvPr/>
        </p:nvGrpSpPr>
        <p:grpSpPr>
          <a:xfrm rot="20477206">
            <a:off x="7749131" y="314440"/>
            <a:ext cx="790105" cy="781759"/>
            <a:chOff x="5925519" y="987574"/>
            <a:chExt cx="1886841" cy="1866911"/>
          </a:xfrm>
        </p:grpSpPr>
        <p:sp>
          <p:nvSpPr>
            <p:cNvPr id="39" name="Arco 38"/>
            <p:cNvSpPr/>
            <p:nvPr/>
          </p:nvSpPr>
          <p:spPr>
            <a:xfrm>
              <a:off x="5925519" y="1198302"/>
              <a:ext cx="1656184" cy="1656183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Arco 39"/>
            <p:cNvSpPr/>
            <p:nvPr/>
          </p:nvSpPr>
          <p:spPr>
            <a:xfrm>
              <a:off x="6156176" y="98757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558106" y="4114800"/>
            <a:ext cx="815917" cy="774700"/>
            <a:chOff x="482621" y="2768844"/>
            <a:chExt cx="1960249" cy="1861224"/>
          </a:xfrm>
        </p:grpSpPr>
        <p:sp>
          <p:nvSpPr>
            <p:cNvPr id="42" name="Arco 41"/>
            <p:cNvSpPr/>
            <p:nvPr/>
          </p:nvSpPr>
          <p:spPr>
            <a:xfrm rot="11700000">
              <a:off x="482621" y="297388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Arco 42"/>
            <p:cNvSpPr/>
            <p:nvPr/>
          </p:nvSpPr>
          <p:spPr>
            <a:xfrm rot="11700000">
              <a:off x="786685" y="2768844"/>
              <a:ext cx="1656185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EB8100A2-9957-4534-A3AA-B95246C03CE0}"/>
              </a:ext>
            </a:extLst>
          </p:cNvPr>
          <p:cNvSpPr txBox="1"/>
          <p:nvPr/>
        </p:nvSpPr>
        <p:spPr>
          <a:xfrm>
            <a:off x="5969350" y="4677932"/>
            <a:ext cx="219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Fuente: Naciones Unidas</a:t>
            </a:r>
          </a:p>
        </p:txBody>
      </p:sp>
    </p:spTree>
    <p:extLst>
      <p:ext uri="{BB962C8B-B14F-4D97-AF65-F5344CB8AC3E}">
        <p14:creationId xmlns:p14="http://schemas.microsoft.com/office/powerpoint/2010/main" val="149279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339502"/>
            <a:ext cx="8892480" cy="4803998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0" y="339502"/>
            <a:ext cx="8676456" cy="648072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2 CuadroTexto"/>
          <p:cNvSpPr txBox="1"/>
          <p:nvPr/>
        </p:nvSpPr>
        <p:spPr>
          <a:xfrm>
            <a:off x="539551" y="446888"/>
            <a:ext cx="631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NUESTRO ITINERARIO DE </a:t>
            </a:r>
            <a:r>
              <a:rPr lang="es-CL" sz="2800" b="1" dirty="0">
                <a:solidFill>
                  <a:schemeClr val="bg1"/>
                </a:solidFill>
              </a:rPr>
              <a:t>HOY</a:t>
            </a:r>
            <a:r>
              <a:rPr lang="es-CL" sz="2400" dirty="0">
                <a:solidFill>
                  <a:schemeClr val="bg1"/>
                </a:solidFill>
              </a:rPr>
              <a:t> ES</a:t>
            </a:r>
          </a:p>
        </p:txBody>
      </p:sp>
      <p:sp>
        <p:nvSpPr>
          <p:cNvPr id="27" name="Elipse 26"/>
          <p:cNvSpPr/>
          <p:nvPr/>
        </p:nvSpPr>
        <p:spPr>
          <a:xfrm>
            <a:off x="7380312" y="555526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Shape 258"/>
          <p:cNvSpPr txBox="1"/>
          <p:nvPr/>
        </p:nvSpPr>
        <p:spPr>
          <a:xfrm>
            <a:off x="390796" y="3020259"/>
            <a:ext cx="2055809" cy="775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CONCEPTOS CLAVE: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rgbClr val="595959"/>
                </a:solidFill>
                <a:latin typeface="Calibri"/>
                <a:ea typeface="Raleway ExtraBold"/>
                <a:cs typeface="Calibri"/>
                <a:sym typeface="Raleway ExtraBold"/>
              </a:rPr>
              <a:t>Innovación</a:t>
            </a:r>
          </a:p>
          <a:p>
            <a:pPr marL="0" lv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Trabajo </a:t>
            </a:r>
            <a:r>
              <a:rPr lang="es-CL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c</a:t>
            </a:r>
            <a:r>
              <a:rPr lang="en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olaborativo</a:t>
            </a:r>
          </a:p>
        </p:txBody>
      </p:sp>
      <p:sp>
        <p:nvSpPr>
          <p:cNvPr id="29" name="Shape 261"/>
          <p:cNvSpPr txBox="1"/>
          <p:nvPr/>
        </p:nvSpPr>
        <p:spPr>
          <a:xfrm>
            <a:off x="2610408" y="3020259"/>
            <a:ext cx="1709100" cy="10090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" sz="1200" b="1" dirty="0">
                <a:solidFill>
                  <a:srgbClr val="595959"/>
                </a:solidFill>
                <a:latin typeface="Calibri"/>
                <a:ea typeface="Raleway ExtraBold"/>
                <a:cs typeface="Calibri"/>
                <a:sym typeface="Raleway ExtraBold"/>
              </a:rPr>
              <a:t>INDAGACIÓN</a:t>
            </a:r>
            <a:r>
              <a:rPr lang="en" sz="1200" dirty="0">
                <a:solidFill>
                  <a:srgbClr val="595959"/>
                </a:solidFill>
                <a:latin typeface="Calibri"/>
                <a:ea typeface="Raleway ExtraBold"/>
                <a:cs typeface="Calibri"/>
                <a:sym typeface="Raleway ExtraBold"/>
              </a:rPr>
              <a:t>:</a:t>
            </a:r>
          </a:p>
          <a:p>
            <a:pPr lvl="0" algn="ctr">
              <a:lnSpc>
                <a:spcPct val="115000"/>
              </a:lnSpc>
            </a:pPr>
            <a:r>
              <a:rPr lang="en" sz="1100" dirty="0">
                <a:solidFill>
                  <a:srgbClr val="595959"/>
                </a:solidFill>
                <a:latin typeface="Calibri"/>
                <a:ea typeface="Raleway ExtraBold"/>
                <a:cs typeface="Calibri"/>
                <a:sym typeface="Raleway ExtraBold"/>
              </a:rPr>
              <a:t>Descubriendo fortalezas para </a:t>
            </a:r>
            <a:r>
              <a:rPr lang="en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la </a:t>
            </a:r>
            <a:r>
              <a:rPr lang="es-CL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i</a:t>
            </a:r>
            <a:r>
              <a:rPr lang="en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nnovación </a:t>
            </a:r>
            <a:r>
              <a:rPr lang="es-CL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y el trabajo colaborativo</a:t>
            </a:r>
            <a:endParaRPr lang="en" sz="1100" dirty="0">
              <a:solidFill>
                <a:srgbClr val="595959"/>
              </a:solidFill>
              <a:latin typeface="Calibri"/>
              <a:cs typeface="Calibri"/>
              <a:sym typeface="Raleway ExtraBold"/>
            </a:endParaRPr>
          </a:p>
        </p:txBody>
      </p:sp>
      <p:sp>
        <p:nvSpPr>
          <p:cNvPr id="30" name="Shape 261"/>
          <p:cNvSpPr txBox="1"/>
          <p:nvPr/>
        </p:nvSpPr>
        <p:spPr>
          <a:xfrm>
            <a:off x="4434639" y="3000108"/>
            <a:ext cx="2053640" cy="10292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" sz="1200" b="1" dirty="0">
                <a:solidFill>
                  <a:srgbClr val="595959"/>
                </a:solidFill>
                <a:latin typeface="Calibri"/>
                <a:ea typeface="Raleway ExtraBold"/>
                <a:cs typeface="Calibri"/>
                <a:sym typeface="Raleway ExtraBold"/>
              </a:rPr>
              <a:t>¿POR QUÉ INNOVAR?: </a:t>
            </a:r>
          </a:p>
          <a:p>
            <a:pPr lvl="0" algn="ctr">
              <a:lnSpc>
                <a:spcPct val="115000"/>
              </a:lnSpc>
            </a:pPr>
            <a:r>
              <a:rPr lang="en" sz="1100" dirty="0">
                <a:solidFill>
                  <a:srgbClr val="595959"/>
                </a:solidFill>
                <a:latin typeface="Calibri"/>
                <a:ea typeface="Raleway ExtraBold"/>
                <a:cs typeface="Calibri"/>
                <a:sym typeface="Raleway ExtraBold"/>
              </a:rPr>
              <a:t>Argumentos </a:t>
            </a:r>
            <a:r>
              <a:rPr lang="en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para la </a:t>
            </a:r>
          </a:p>
          <a:p>
            <a:pPr lvl="0" algn="ctr">
              <a:lnSpc>
                <a:spcPct val="115000"/>
              </a:lnSpc>
            </a:pPr>
            <a:r>
              <a:rPr lang="en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innovación y el </a:t>
            </a:r>
            <a:r>
              <a:rPr lang="es-CL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t</a:t>
            </a:r>
            <a:r>
              <a:rPr lang="en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rabajo </a:t>
            </a:r>
            <a:r>
              <a:rPr lang="es-CL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c</a:t>
            </a:r>
            <a:r>
              <a:rPr lang="en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olaborativo</a:t>
            </a:r>
          </a:p>
        </p:txBody>
      </p:sp>
      <p:sp>
        <p:nvSpPr>
          <p:cNvPr id="31" name="Shape 261"/>
          <p:cNvSpPr txBox="1"/>
          <p:nvPr/>
        </p:nvSpPr>
        <p:spPr>
          <a:xfrm>
            <a:off x="6422413" y="3020259"/>
            <a:ext cx="2053640" cy="98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" sz="1200" b="1" dirty="0">
                <a:solidFill>
                  <a:srgbClr val="595959"/>
                </a:solidFill>
                <a:latin typeface="Calibri"/>
                <a:ea typeface="Raleway ExtraBold"/>
                <a:cs typeface="Calibri"/>
                <a:sym typeface="Raleway ExtraBold"/>
              </a:rPr>
              <a:t>PUNTOS CARDINALES: </a:t>
            </a:r>
          </a:p>
          <a:p>
            <a:pPr lvl="0" algn="ctr">
              <a:lnSpc>
                <a:spcPct val="115000"/>
              </a:lnSpc>
            </a:pPr>
            <a:r>
              <a:rPr lang="en" sz="1100" dirty="0">
                <a:solidFill>
                  <a:srgbClr val="595959"/>
                </a:solidFill>
                <a:latin typeface="Calibri"/>
                <a:ea typeface="Raleway ExtraBold"/>
                <a:cs typeface="Calibri"/>
                <a:sym typeface="Raleway ExtraBold"/>
              </a:rPr>
              <a:t>Ubicándonos camino </a:t>
            </a:r>
            <a:r>
              <a:rPr lang="en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hacia la </a:t>
            </a:r>
            <a:r>
              <a:rPr lang="es-CL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i</a:t>
            </a:r>
            <a:r>
              <a:rPr lang="en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nnovación y el </a:t>
            </a:r>
            <a:r>
              <a:rPr lang="es-CL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t</a:t>
            </a:r>
            <a:r>
              <a:rPr lang="en" sz="1100" dirty="0">
                <a:solidFill>
                  <a:srgbClr val="595959"/>
                </a:solidFill>
                <a:latin typeface="Calibri"/>
                <a:cs typeface="Calibri"/>
                <a:sym typeface="Raleway ExtraBold"/>
              </a:rPr>
              <a:t>rabajo colaborativo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589498" y="2145857"/>
            <a:ext cx="1645354" cy="926813"/>
            <a:chOff x="589498" y="2145857"/>
            <a:chExt cx="1645354" cy="926813"/>
          </a:xfrm>
        </p:grpSpPr>
        <p:sp>
          <p:nvSpPr>
            <p:cNvPr id="32" name="Rectángulo 31"/>
            <p:cNvSpPr/>
            <p:nvPr/>
          </p:nvSpPr>
          <p:spPr>
            <a:xfrm>
              <a:off x="589498" y="2238538"/>
              <a:ext cx="1645354" cy="74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3" name="Agrupar 32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34" name="Rectángulo 33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5" name="Rectángulo 34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Rectángulo 35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7" name="Agrupar 36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38" name="Rectángulo 37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0" name="Rectángulo 39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pic>
        <p:nvPicPr>
          <p:cNvPr id="3" name="Imagen 2" descr="clav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7" y="2268552"/>
            <a:ext cx="655565" cy="649659"/>
          </a:xfrm>
          <a:prstGeom prst="rect">
            <a:avLst/>
          </a:prstGeom>
        </p:spPr>
      </p:pic>
      <p:grpSp>
        <p:nvGrpSpPr>
          <p:cNvPr id="41" name="Agrupar 40"/>
          <p:cNvGrpSpPr/>
          <p:nvPr/>
        </p:nvGrpSpPr>
        <p:grpSpPr>
          <a:xfrm>
            <a:off x="2604538" y="2145857"/>
            <a:ext cx="1645354" cy="926813"/>
            <a:chOff x="589498" y="2145857"/>
            <a:chExt cx="1645354" cy="926813"/>
          </a:xfrm>
        </p:grpSpPr>
        <p:sp>
          <p:nvSpPr>
            <p:cNvPr id="42" name="Rectángulo 41"/>
            <p:cNvSpPr/>
            <p:nvPr/>
          </p:nvSpPr>
          <p:spPr>
            <a:xfrm>
              <a:off x="589498" y="2238538"/>
              <a:ext cx="1645354" cy="74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3" name="Agrupar 42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48" name="Rectángulo 47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9" name="Rectángulo 48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0" name="Rectángulo 49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4" name="Agrupar 43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45" name="Rectángulo 44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Rectángulo 45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7" name="Rectángulo 46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51" name="Agrupar 50"/>
          <p:cNvGrpSpPr/>
          <p:nvPr/>
        </p:nvGrpSpPr>
        <p:grpSpPr>
          <a:xfrm>
            <a:off x="4619573" y="2145857"/>
            <a:ext cx="1645354" cy="926813"/>
            <a:chOff x="589498" y="2145857"/>
            <a:chExt cx="1645354" cy="926813"/>
          </a:xfrm>
        </p:grpSpPr>
        <p:sp>
          <p:nvSpPr>
            <p:cNvPr id="52" name="Rectángulo 51"/>
            <p:cNvSpPr/>
            <p:nvPr/>
          </p:nvSpPr>
          <p:spPr>
            <a:xfrm>
              <a:off x="589498" y="2238538"/>
              <a:ext cx="1645354" cy="74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3" name="Agrupar 52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58" name="Rectángulo 57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Rectángulo 58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0" name="Rectángulo 59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4" name="Agrupar 53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55" name="Rectángulo 54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6" name="Rectángulo 55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7" name="Rectángulo 56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grpSp>
        <p:nvGrpSpPr>
          <p:cNvPr id="61" name="Agrupar 60"/>
          <p:cNvGrpSpPr/>
          <p:nvPr/>
        </p:nvGrpSpPr>
        <p:grpSpPr>
          <a:xfrm>
            <a:off x="6659038" y="2145857"/>
            <a:ext cx="1645354" cy="926813"/>
            <a:chOff x="589498" y="2145857"/>
            <a:chExt cx="1645354" cy="926813"/>
          </a:xfrm>
        </p:grpSpPr>
        <p:sp>
          <p:nvSpPr>
            <p:cNvPr id="62" name="Rectángulo 61"/>
            <p:cNvSpPr/>
            <p:nvPr/>
          </p:nvSpPr>
          <p:spPr>
            <a:xfrm>
              <a:off x="589498" y="2238538"/>
              <a:ext cx="1645354" cy="74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3" name="Agrupar 62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68" name="Rectángulo 67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Rectángulo 68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0" name="Rectángulo 69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64" name="Agrupar 63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65" name="Rectángulo 64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6" name="Rectángulo 65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7" name="Rectángulo 66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71" name="Shape 257"/>
          <p:cNvSpPr txBox="1"/>
          <p:nvPr/>
        </p:nvSpPr>
        <p:spPr>
          <a:xfrm>
            <a:off x="714186" y="17364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1ero</a:t>
            </a:r>
          </a:p>
        </p:txBody>
      </p:sp>
      <p:sp>
        <p:nvSpPr>
          <p:cNvPr id="72" name="Shape 257"/>
          <p:cNvSpPr txBox="1"/>
          <p:nvPr/>
        </p:nvSpPr>
        <p:spPr>
          <a:xfrm>
            <a:off x="2692589" y="17364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2d</a:t>
            </a:r>
            <a:r>
              <a:rPr lang="en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o</a:t>
            </a:r>
          </a:p>
        </p:txBody>
      </p:sp>
      <p:sp>
        <p:nvSpPr>
          <p:cNvPr id="73" name="Shape 257"/>
          <p:cNvSpPr txBox="1"/>
          <p:nvPr/>
        </p:nvSpPr>
        <p:spPr>
          <a:xfrm>
            <a:off x="4719837" y="17364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3</a:t>
            </a:r>
            <a:r>
              <a:rPr lang="en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ero</a:t>
            </a:r>
          </a:p>
        </p:txBody>
      </p:sp>
      <p:sp>
        <p:nvSpPr>
          <p:cNvPr id="74" name="Shape 257"/>
          <p:cNvSpPr txBox="1"/>
          <p:nvPr/>
        </p:nvSpPr>
        <p:spPr>
          <a:xfrm>
            <a:off x="6771515" y="17364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4t</a:t>
            </a:r>
            <a:r>
              <a:rPr lang="en" sz="16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o</a:t>
            </a:r>
          </a:p>
        </p:txBody>
      </p:sp>
      <p:sp>
        <p:nvSpPr>
          <p:cNvPr id="75" name="Cheurón 74"/>
          <p:cNvSpPr/>
          <p:nvPr/>
        </p:nvSpPr>
        <p:spPr>
          <a:xfrm>
            <a:off x="2361829" y="25030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6" name="Cheurón 75"/>
          <p:cNvSpPr/>
          <p:nvPr/>
        </p:nvSpPr>
        <p:spPr>
          <a:xfrm>
            <a:off x="4352441" y="25030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7" name="Cheurón 76"/>
          <p:cNvSpPr/>
          <p:nvPr/>
        </p:nvSpPr>
        <p:spPr>
          <a:xfrm>
            <a:off x="6391905" y="25030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 descr="indagar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17" y="2293500"/>
            <a:ext cx="605748" cy="600291"/>
          </a:xfrm>
          <a:prstGeom prst="rect">
            <a:avLst/>
          </a:prstGeom>
        </p:spPr>
      </p:pic>
      <p:pic>
        <p:nvPicPr>
          <p:cNvPr id="8" name="Imagen 7" descr="porque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19" y="2207502"/>
            <a:ext cx="766455" cy="759550"/>
          </a:xfrm>
          <a:prstGeom prst="rect">
            <a:avLst/>
          </a:prstGeom>
        </p:spPr>
      </p:pic>
      <p:pic>
        <p:nvPicPr>
          <p:cNvPr id="11" name="Imagen 10" descr="cardinales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06" y="2345769"/>
            <a:ext cx="569305" cy="548022"/>
          </a:xfrm>
          <a:prstGeom prst="rect">
            <a:avLst/>
          </a:prstGeom>
        </p:spPr>
      </p:pic>
      <p:pic>
        <p:nvPicPr>
          <p:cNvPr id="12" name="Imagen 11" descr="calendario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47" y="758495"/>
            <a:ext cx="704797" cy="5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86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>
          <a:xfrm>
            <a:off x="4938423" y="-465437"/>
            <a:ext cx="6538667" cy="6538667"/>
          </a:xfrm>
          <a:prstGeom prst="ellipse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Shape 281"/>
          <p:cNvSpPr txBox="1">
            <a:spLocks/>
          </p:cNvSpPr>
          <p:nvPr/>
        </p:nvSpPr>
        <p:spPr>
          <a:xfrm>
            <a:off x="572674" y="183676"/>
            <a:ext cx="4405376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fr-FR" sz="2800" dirty="0">
                <a:solidFill>
                  <a:srgbClr val="77BC1F"/>
                </a:solidFill>
                <a:latin typeface="Calibri"/>
                <a:cs typeface="Calibri"/>
              </a:rPr>
              <a:t>Casi todo ha cambiado</a:t>
            </a:r>
            <a:r>
              <a:rPr lang="es-ES" sz="2800" dirty="0">
                <a:solidFill>
                  <a:srgbClr val="77BC1F"/>
                </a:solidFill>
                <a:latin typeface="Calibri"/>
                <a:cs typeface="Calibri"/>
              </a:rPr>
              <a:t>… </a:t>
            </a:r>
          </a:p>
          <a:p>
            <a:r>
              <a:rPr lang="es-ES" sz="2800" b="1" dirty="0">
                <a:solidFill>
                  <a:srgbClr val="77BC1F"/>
                </a:solidFill>
                <a:latin typeface="Calibri"/>
                <a:cs typeface="Calibri"/>
              </a:rPr>
              <a:t>¿Y en educación?</a:t>
            </a:r>
            <a:endParaRPr lang="es-CL" sz="2800" b="1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pic>
        <p:nvPicPr>
          <p:cNvPr id="7" name="Imagen 6" descr="auto_antigu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491">
            <a:off x="430719" y="2375357"/>
            <a:ext cx="1562263" cy="1041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auto_editad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1" y="1375317"/>
            <a:ext cx="1851278" cy="93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 descr="celu2_editad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658">
            <a:off x="3439497" y="1293503"/>
            <a:ext cx="1016828" cy="1223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telefon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5122">
            <a:off x="2547648" y="1649756"/>
            <a:ext cx="932997" cy="1187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00703">
            <a:off x="2196079" y="3215802"/>
            <a:ext cx="1404195" cy="1499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05486">
            <a:off x="761084" y="3798340"/>
            <a:ext cx="1653491" cy="985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8942">
            <a:off x="6351494" y="360399"/>
            <a:ext cx="2505106" cy="2790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n 1" descr="fotoColegio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695">
            <a:off x="4597514" y="2921519"/>
            <a:ext cx="34671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5837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Google Shape;71;p15"/>
          <p:cNvSpPr txBox="1">
            <a:spLocks/>
          </p:cNvSpPr>
          <p:nvPr/>
        </p:nvSpPr>
        <p:spPr>
          <a:xfrm>
            <a:off x="985550" y="475550"/>
            <a:ext cx="3281650" cy="299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Raleway ExtraBold"/>
              <a:buNone/>
              <a:defRPr sz="4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pt-BR" sz="4000" dirty="0">
                <a:solidFill>
                  <a:srgbClr val="77BC1F"/>
                </a:solidFill>
                <a:latin typeface="Calibri"/>
                <a:cs typeface="Calibri"/>
              </a:rPr>
              <a:t>Múltiples fenómenos nos afectan</a:t>
            </a:r>
            <a:endParaRPr lang="es-ES_tradnl" sz="40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grpSp>
        <p:nvGrpSpPr>
          <p:cNvPr id="15" name="Agrupar 14"/>
          <p:cNvGrpSpPr/>
          <p:nvPr/>
        </p:nvGrpSpPr>
        <p:grpSpPr>
          <a:xfrm rot="20477206">
            <a:off x="3450257" y="750151"/>
            <a:ext cx="1045544" cy="1045544"/>
            <a:chOff x="6012160" y="987574"/>
            <a:chExt cx="1800200" cy="1800200"/>
          </a:xfrm>
        </p:grpSpPr>
        <p:sp>
          <p:nvSpPr>
            <p:cNvPr id="16" name="Arco 15"/>
            <p:cNvSpPr/>
            <p:nvPr/>
          </p:nvSpPr>
          <p:spPr>
            <a:xfrm>
              <a:off x="6012160" y="1131590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Arco 16"/>
            <p:cNvSpPr/>
            <p:nvPr/>
          </p:nvSpPr>
          <p:spPr>
            <a:xfrm>
              <a:off x="6156176" y="98757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481906" y="2438400"/>
            <a:ext cx="835943" cy="792358"/>
            <a:chOff x="482621" y="2829868"/>
            <a:chExt cx="1899225" cy="1800200"/>
          </a:xfrm>
        </p:grpSpPr>
        <p:sp>
          <p:nvSpPr>
            <p:cNvPr id="19" name="Arco 18"/>
            <p:cNvSpPr/>
            <p:nvPr/>
          </p:nvSpPr>
          <p:spPr>
            <a:xfrm rot="11700000">
              <a:off x="482621" y="297388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Arco 19"/>
            <p:cNvSpPr/>
            <p:nvPr/>
          </p:nvSpPr>
          <p:spPr>
            <a:xfrm rot="11700000">
              <a:off x="725662" y="2829868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1" name="Llamada ovalada 10"/>
          <p:cNvSpPr/>
          <p:nvPr/>
        </p:nvSpPr>
        <p:spPr>
          <a:xfrm>
            <a:off x="4448219" y="1092200"/>
            <a:ext cx="4073482" cy="3695700"/>
          </a:xfrm>
          <a:prstGeom prst="wedgeEllipseCallout">
            <a:avLst>
              <a:gd name="adj1" fmla="val -62345"/>
              <a:gd name="adj2" fmla="val -20396"/>
            </a:avLst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204"/>
          <p:cNvSpPr txBox="1">
            <a:spLocks/>
          </p:cNvSpPr>
          <p:nvPr/>
        </p:nvSpPr>
        <p:spPr>
          <a:xfrm>
            <a:off x="4406900" y="1790700"/>
            <a:ext cx="4076700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Raleway ExtraBold"/>
              <a:buNone/>
              <a:defRPr sz="4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lvl="0" algn="ctr"/>
            <a:r>
              <a:rPr lang="es-ES_tradnl" sz="3200" dirty="0">
                <a:solidFill>
                  <a:schemeClr val="bg1"/>
                </a:solidFill>
                <a:latin typeface="Calibri"/>
                <a:cs typeface="Calibri"/>
              </a:rPr>
              <a:t>¿Qué fenómenos locales o mundiales están cambiando la educación?</a:t>
            </a:r>
          </a:p>
          <a:p>
            <a:pPr lvl="0" algn="ctr"/>
            <a:br>
              <a:rPr lang="en" sz="3200" dirty="0">
                <a:solidFill>
                  <a:srgbClr val="545454"/>
                </a:solidFill>
              </a:rPr>
            </a:br>
            <a:br>
              <a:rPr lang="en" sz="3200" dirty="0"/>
            </a:br>
            <a:endParaRPr lang="en" sz="320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70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Google Shape;78;p16"/>
          <p:cNvSpPr txBox="1"/>
          <p:nvPr/>
        </p:nvSpPr>
        <p:spPr>
          <a:xfrm>
            <a:off x="3384747" y="610787"/>
            <a:ext cx="5670354" cy="4037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</a:pPr>
            <a:r>
              <a:rPr lang="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Oswald"/>
                <a:cs typeface="Calibri"/>
                <a:sym typeface="Oswald"/>
              </a:rPr>
              <a:t>Globalización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Oswald"/>
              <a:cs typeface="Calibri"/>
              <a:sym typeface="Oswald"/>
            </a:endParaRPr>
          </a:p>
          <a:p>
            <a:pPr marL="101600"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</a:pPr>
            <a:r>
              <a:rPr lang="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Oswald"/>
                <a:cs typeface="Calibri"/>
                <a:sym typeface="Oswald"/>
              </a:rPr>
              <a:t>Desarrollo tecnológico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Oswald"/>
              <a:cs typeface="Calibri"/>
              <a:sym typeface="Oswald"/>
            </a:endParaRPr>
          </a:p>
          <a:p>
            <a:pPr marL="101600">
              <a:spcBef>
                <a:spcPts val="1000"/>
              </a:spcBef>
              <a:buClr>
                <a:srgbClr val="FFFFFF"/>
              </a:buClr>
              <a:buSzPts val="2000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Oswald"/>
              </a:rPr>
              <a:t>Renovación constante del conocimiento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Oswald"/>
            </a:endParaRPr>
          </a:p>
          <a:p>
            <a:pPr marL="101600">
              <a:spcBef>
                <a:spcPts val="1000"/>
              </a:spcBef>
              <a:buClr>
                <a:srgbClr val="FFFFFF"/>
              </a:buClr>
              <a:buSzPts val="2000"/>
            </a:pPr>
            <a:r>
              <a:rPr lang="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Oswald"/>
              </a:rPr>
              <a:t>Fácil acceso a la información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Oswald"/>
            </a:endParaRPr>
          </a:p>
          <a:p>
            <a:pPr marL="101600">
              <a:spcBef>
                <a:spcPts val="1000"/>
              </a:spcBef>
              <a:buClr>
                <a:srgbClr val="FFFFFF"/>
              </a:buClr>
              <a:buSzPts val="2000"/>
            </a:pPr>
            <a:r>
              <a:rPr lang="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Oswald"/>
              </a:rPr>
              <a:t>Interdisciplinaridad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Oswald"/>
            </a:endParaRPr>
          </a:p>
          <a:p>
            <a:pPr marL="101600">
              <a:spcBef>
                <a:spcPts val="1000"/>
              </a:spcBef>
              <a:buClr>
                <a:srgbClr val="FFFFFF"/>
              </a:buClr>
              <a:buSzPts val="2000"/>
            </a:pPr>
            <a:r>
              <a:rPr lang="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Oswald"/>
              </a:rPr>
              <a:t>Migración y multiculturalidad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Oswald"/>
            </a:endParaRPr>
          </a:p>
          <a:p>
            <a:pPr marL="101600">
              <a:spcBef>
                <a:spcPts val="1000"/>
              </a:spcBef>
              <a:buClr>
                <a:srgbClr val="FFFFFF"/>
              </a:buClr>
              <a:buSzPts val="2000"/>
            </a:pPr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Oswald"/>
              </a:rPr>
              <a:t>Aumento de la e</a:t>
            </a:r>
            <a:r>
              <a:rPr lang="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Oswald"/>
              </a:rPr>
              <a:t>speranza de vida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Oswald"/>
            </a:endParaRPr>
          </a:p>
          <a:p>
            <a:pPr marL="101600">
              <a:spcBef>
                <a:spcPts val="1000"/>
              </a:spcBef>
              <a:buClr>
                <a:srgbClr val="FFFFFF"/>
              </a:buClr>
              <a:buSzPts val="2000"/>
            </a:pPr>
            <a:r>
              <a:rPr lang="es-MX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sym typeface="Oswald"/>
              </a:rPr>
              <a:t>Cambio climático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  <a:sym typeface="Oswald"/>
            </a:endParaRPr>
          </a:p>
        </p:txBody>
      </p:sp>
      <p:sp>
        <p:nvSpPr>
          <p:cNvPr id="8" name="Cheurón 7"/>
          <p:cNvSpPr/>
          <p:nvPr/>
        </p:nvSpPr>
        <p:spPr>
          <a:xfrm>
            <a:off x="3327029" y="8139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Cheurón 10"/>
          <p:cNvSpPr/>
          <p:nvPr/>
        </p:nvSpPr>
        <p:spPr>
          <a:xfrm>
            <a:off x="3327029" y="13219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Cheurón 11"/>
          <p:cNvSpPr/>
          <p:nvPr/>
        </p:nvSpPr>
        <p:spPr>
          <a:xfrm>
            <a:off x="3327029" y="17918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Cheurón 12"/>
          <p:cNvSpPr/>
          <p:nvPr/>
        </p:nvSpPr>
        <p:spPr>
          <a:xfrm>
            <a:off x="3327029" y="23252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Cheurón 13"/>
          <p:cNvSpPr/>
          <p:nvPr/>
        </p:nvSpPr>
        <p:spPr>
          <a:xfrm>
            <a:off x="3327029" y="28078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Cheurón 14"/>
          <p:cNvSpPr/>
          <p:nvPr/>
        </p:nvSpPr>
        <p:spPr>
          <a:xfrm>
            <a:off x="3327029" y="33031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3327029" y="37857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Cheurón 16"/>
          <p:cNvSpPr/>
          <p:nvPr/>
        </p:nvSpPr>
        <p:spPr>
          <a:xfrm>
            <a:off x="3327029" y="42683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Google Shape;71;p15"/>
          <p:cNvSpPr txBox="1">
            <a:spLocks/>
          </p:cNvSpPr>
          <p:nvPr/>
        </p:nvSpPr>
        <p:spPr>
          <a:xfrm>
            <a:off x="604550" y="881950"/>
            <a:ext cx="2367250" cy="219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Raleway ExtraBold"/>
              <a:buNone/>
              <a:defRPr sz="4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pt-BR" sz="3200" dirty="0">
                <a:solidFill>
                  <a:srgbClr val="77BC1F"/>
                </a:solidFill>
                <a:latin typeface="Calibri"/>
                <a:cs typeface="Calibri"/>
              </a:rPr>
              <a:t>Múltiples fenómenos nos afectan</a:t>
            </a:r>
            <a:endParaRPr lang="es-ES_tradnl" sz="32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grpSp>
        <p:nvGrpSpPr>
          <p:cNvPr id="19" name="Agrupar 18"/>
          <p:cNvGrpSpPr/>
          <p:nvPr/>
        </p:nvGrpSpPr>
        <p:grpSpPr>
          <a:xfrm rot="20477206">
            <a:off x="2038524" y="1086004"/>
            <a:ext cx="683393" cy="642845"/>
            <a:chOff x="5837823" y="987574"/>
            <a:chExt cx="1974537" cy="1857377"/>
          </a:xfrm>
        </p:grpSpPr>
        <p:sp>
          <p:nvSpPr>
            <p:cNvPr id="20" name="Arco 19"/>
            <p:cNvSpPr/>
            <p:nvPr/>
          </p:nvSpPr>
          <p:spPr>
            <a:xfrm>
              <a:off x="5837823" y="1188764"/>
              <a:ext cx="1656190" cy="1656187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Arco 20"/>
            <p:cNvSpPr/>
            <p:nvPr/>
          </p:nvSpPr>
          <p:spPr>
            <a:xfrm>
              <a:off x="6156176" y="98757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393007" y="2580778"/>
            <a:ext cx="536252" cy="497579"/>
            <a:chOff x="482621" y="2733030"/>
            <a:chExt cx="2044483" cy="1897038"/>
          </a:xfrm>
        </p:grpSpPr>
        <p:sp>
          <p:nvSpPr>
            <p:cNvPr id="23" name="Arco 22"/>
            <p:cNvSpPr/>
            <p:nvPr/>
          </p:nvSpPr>
          <p:spPr>
            <a:xfrm rot="11700000">
              <a:off x="482621" y="297388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Arco 23"/>
            <p:cNvSpPr/>
            <p:nvPr/>
          </p:nvSpPr>
          <p:spPr>
            <a:xfrm rot="11700000">
              <a:off x="870921" y="2733030"/>
              <a:ext cx="1656183" cy="1656185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9986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1;p15"/>
          <p:cNvSpPr txBox="1">
            <a:spLocks/>
          </p:cNvSpPr>
          <p:nvPr/>
        </p:nvSpPr>
        <p:spPr>
          <a:xfrm>
            <a:off x="820742" y="-333860"/>
            <a:ext cx="3732686" cy="219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Raleway ExtraBold"/>
              <a:buNone/>
              <a:defRPr sz="4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pt-BR" sz="3200" dirty="0">
                <a:solidFill>
                  <a:srgbClr val="77BC1F"/>
                </a:solidFill>
                <a:latin typeface="Calibri"/>
                <a:cs typeface="Calibri"/>
              </a:rPr>
              <a:t>Múltiples fenómenos nos afectan</a:t>
            </a:r>
            <a:endParaRPr lang="es-ES_tradnl" sz="32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grpSp>
        <p:nvGrpSpPr>
          <p:cNvPr id="19" name="Agrupar 18"/>
          <p:cNvGrpSpPr/>
          <p:nvPr/>
        </p:nvGrpSpPr>
        <p:grpSpPr>
          <a:xfrm rot="484365">
            <a:off x="4195605" y="302374"/>
            <a:ext cx="557970" cy="524864"/>
            <a:chOff x="5837823" y="987574"/>
            <a:chExt cx="1974537" cy="1857377"/>
          </a:xfrm>
        </p:grpSpPr>
        <p:sp>
          <p:nvSpPr>
            <p:cNvPr id="20" name="Arco 19"/>
            <p:cNvSpPr/>
            <p:nvPr/>
          </p:nvSpPr>
          <p:spPr>
            <a:xfrm>
              <a:off x="5837823" y="1188764"/>
              <a:ext cx="1656190" cy="1656187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Arco 20"/>
            <p:cNvSpPr/>
            <p:nvPr/>
          </p:nvSpPr>
          <p:spPr>
            <a:xfrm>
              <a:off x="6156176" y="98757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541641" y="959702"/>
            <a:ext cx="536252" cy="497579"/>
            <a:chOff x="482621" y="2733030"/>
            <a:chExt cx="2044483" cy="1897038"/>
          </a:xfrm>
        </p:grpSpPr>
        <p:sp>
          <p:nvSpPr>
            <p:cNvPr id="23" name="Arco 22"/>
            <p:cNvSpPr/>
            <p:nvPr/>
          </p:nvSpPr>
          <p:spPr>
            <a:xfrm rot="11700000">
              <a:off x="482621" y="297388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Arco 23"/>
            <p:cNvSpPr/>
            <p:nvPr/>
          </p:nvSpPr>
          <p:spPr>
            <a:xfrm rot="11700000">
              <a:off x="870921" y="2733030"/>
              <a:ext cx="1656183" cy="1656185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662071" y="2314878"/>
            <a:ext cx="7729623" cy="24003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6" name="Agrupar 25"/>
          <p:cNvGrpSpPr/>
          <p:nvPr/>
        </p:nvGrpSpPr>
        <p:grpSpPr>
          <a:xfrm>
            <a:off x="7928986" y="2149369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27" name="Rectángulo 26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Rectángulo 28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0" name="Agrupar 29"/>
          <p:cNvGrpSpPr/>
          <p:nvPr/>
        </p:nvGrpSpPr>
        <p:grpSpPr>
          <a:xfrm flipH="1">
            <a:off x="841434" y="2149369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31" name="Rectángulo 30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32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351164" y="1425450"/>
            <a:ext cx="6347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595959"/>
                </a:solidFill>
                <a:latin typeface="Calibri"/>
                <a:cs typeface="Calibri"/>
              </a:rPr>
              <a:t>En educación tenemos desafíos importantes en torno a la inclusión y frente a los cuales </a:t>
            </a:r>
            <a:r>
              <a:rPr lang="es-ES" sz="2000" dirty="0">
                <a:solidFill>
                  <a:srgbClr val="77BC1F"/>
                </a:solidFill>
                <a:latin typeface="Calibri"/>
                <a:cs typeface="Calibri"/>
              </a:rPr>
              <a:t>se requiere innovar.</a:t>
            </a:r>
            <a:br>
              <a:rPr lang="es-ES" sz="2000" dirty="0">
                <a:solidFill>
                  <a:srgbClr val="77BC1F"/>
                </a:solidFill>
                <a:latin typeface="Calibri"/>
                <a:cs typeface="Calibri"/>
              </a:rPr>
            </a:br>
            <a:endParaRPr lang="es-ES" sz="20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67419" y="2431187"/>
            <a:ext cx="68670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latin typeface="Calibri"/>
                <a:cs typeface="Calibri"/>
              </a:rPr>
              <a:t>En Chile se han realizado diversos esfuerzos por avanzar en mejorar la respuesta a la diversidad y la inclusión en los establecimientos, entendiendo lo relevante que es que cada individuo tenga la posibilidad de ser y hacer su proyecto de vida, desarrollando todo su potencial. Esto ha implicado realizar diversos cambios al sistema educativo.</a:t>
            </a:r>
            <a:br>
              <a:rPr lang="es-CL" dirty="0">
                <a:latin typeface="Calibri"/>
                <a:cs typeface="Calibri"/>
              </a:rPr>
            </a:br>
            <a:br>
              <a:rPr lang="es-ES" dirty="0">
                <a:latin typeface="Calibri"/>
                <a:cs typeface="Calibri"/>
              </a:rPr>
            </a:br>
            <a:r>
              <a:rPr lang="es-ES" sz="1600" dirty="0">
                <a:latin typeface="Calibri"/>
                <a:cs typeface="Calibri"/>
              </a:rPr>
              <a:t>(Agencia de Calidad de la Educación, 2017. Informe Nacional </a:t>
            </a:r>
          </a:p>
          <a:p>
            <a:pPr algn="ctr"/>
            <a:r>
              <a:rPr lang="es-ES" sz="1600" dirty="0">
                <a:latin typeface="Calibri"/>
                <a:cs typeface="Calibri"/>
              </a:rPr>
              <a:t>de la Calidad de la Educación)</a:t>
            </a:r>
          </a:p>
        </p:txBody>
      </p:sp>
    </p:spTree>
    <p:extLst>
      <p:ext uri="{BB962C8B-B14F-4D97-AF65-F5344CB8AC3E}">
        <p14:creationId xmlns:p14="http://schemas.microsoft.com/office/powerpoint/2010/main" val="127896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 54"/>
          <p:cNvSpPr/>
          <p:nvPr/>
        </p:nvSpPr>
        <p:spPr>
          <a:xfrm>
            <a:off x="1003299" y="2197100"/>
            <a:ext cx="1689101" cy="7366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Shape 281"/>
          <p:cNvSpPr txBox="1">
            <a:spLocks/>
          </p:cNvSpPr>
          <p:nvPr/>
        </p:nvSpPr>
        <p:spPr>
          <a:xfrm>
            <a:off x="936728" y="544696"/>
            <a:ext cx="7686572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2800" dirty="0">
                <a:solidFill>
                  <a:srgbClr val="77BC1F"/>
                </a:solidFill>
                <a:latin typeface="Calibri"/>
                <a:cs typeface="Calibri"/>
              </a:rPr>
              <a:t>Las organizaciones de hoy buscan competencias distintas en sus trabajadores</a:t>
            </a:r>
            <a:endParaRPr lang="es-CL" sz="28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36" name="Google Shape;138;p21"/>
          <p:cNvSpPr txBox="1">
            <a:spLocks/>
          </p:cNvSpPr>
          <p:nvPr/>
        </p:nvSpPr>
        <p:spPr>
          <a:xfrm>
            <a:off x="3423199" y="1904235"/>
            <a:ext cx="4895301" cy="2743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</a:pPr>
            <a:r>
              <a:rPr lang="es-ES_tradnl" sz="2000" dirty="0">
                <a:solidFill>
                  <a:srgbClr val="595959"/>
                </a:solidFill>
                <a:latin typeface="Calibri"/>
                <a:ea typeface="Oswald"/>
                <a:cs typeface="Calibri"/>
                <a:sym typeface="Oswald"/>
              </a:rPr>
              <a:t>Capacidad de adaptación</a:t>
            </a:r>
          </a:p>
          <a:p>
            <a:pPr>
              <a:lnSpc>
                <a:spcPct val="110000"/>
              </a:lnSpc>
              <a:buSzPts val="2000"/>
            </a:pPr>
            <a:r>
              <a:rPr lang="es-ES_tradnl" sz="2000" dirty="0">
                <a:solidFill>
                  <a:srgbClr val="595959"/>
                </a:solidFill>
                <a:latin typeface="Calibri"/>
                <a:ea typeface="Oswald"/>
                <a:cs typeface="Calibri"/>
                <a:sym typeface="Oswald"/>
              </a:rPr>
              <a:t>Proactividad</a:t>
            </a:r>
          </a:p>
          <a:p>
            <a:pPr>
              <a:lnSpc>
                <a:spcPct val="110000"/>
              </a:lnSpc>
              <a:buSzPts val="2000"/>
            </a:pPr>
            <a:r>
              <a:rPr lang="es-ES_tradnl" sz="2000" dirty="0">
                <a:solidFill>
                  <a:srgbClr val="595959"/>
                </a:solidFill>
                <a:latin typeface="Calibri"/>
                <a:ea typeface="Oswald"/>
                <a:cs typeface="Calibri"/>
                <a:sym typeface="Oswald"/>
              </a:rPr>
              <a:t>Flexibilidad </a:t>
            </a:r>
          </a:p>
          <a:p>
            <a:pPr>
              <a:lnSpc>
                <a:spcPct val="110000"/>
              </a:lnSpc>
              <a:buSzPts val="2000"/>
            </a:pPr>
            <a:r>
              <a:rPr lang="es-ES_tradnl" sz="2000" dirty="0">
                <a:solidFill>
                  <a:srgbClr val="595959"/>
                </a:solidFill>
                <a:latin typeface="Calibri"/>
                <a:ea typeface="Oswald"/>
                <a:cs typeface="Calibri"/>
                <a:sym typeface="Oswald"/>
              </a:rPr>
              <a:t>Inteligencia emocional</a:t>
            </a:r>
          </a:p>
          <a:p>
            <a:pPr>
              <a:lnSpc>
                <a:spcPct val="110000"/>
              </a:lnSpc>
              <a:buSzPts val="2000"/>
            </a:pPr>
            <a:r>
              <a:rPr lang="es-ES_tradnl" sz="2000" dirty="0">
                <a:solidFill>
                  <a:srgbClr val="595959"/>
                </a:solidFill>
                <a:latin typeface="Calibri"/>
                <a:ea typeface="Oswald"/>
                <a:cs typeface="Calibri"/>
                <a:sym typeface="Oswald"/>
              </a:rPr>
              <a:t>Creatividad e innovación</a:t>
            </a:r>
          </a:p>
          <a:p>
            <a:pPr>
              <a:lnSpc>
                <a:spcPct val="110000"/>
              </a:lnSpc>
              <a:buSzPts val="2000"/>
            </a:pPr>
            <a:r>
              <a:rPr lang="es-ES_tradnl" sz="2000" dirty="0">
                <a:solidFill>
                  <a:srgbClr val="595959"/>
                </a:solidFill>
                <a:latin typeface="Calibri"/>
                <a:ea typeface="Oswald"/>
                <a:cs typeface="Calibri"/>
                <a:sym typeface="Oswald"/>
              </a:rPr>
              <a:t>Habilidades de colaboración</a:t>
            </a:r>
          </a:p>
          <a:p>
            <a:pPr>
              <a:lnSpc>
                <a:spcPct val="110000"/>
              </a:lnSpc>
              <a:buSzPts val="2000"/>
            </a:pPr>
            <a:r>
              <a:rPr lang="es-ES_tradnl" sz="2000" dirty="0">
                <a:solidFill>
                  <a:srgbClr val="595959"/>
                </a:solidFill>
                <a:latin typeface="Calibri"/>
                <a:ea typeface="Oswald"/>
                <a:cs typeface="Calibri"/>
                <a:sym typeface="Oswald"/>
              </a:rPr>
              <a:t>Capacidad de resolver situaciones inciertas</a:t>
            </a:r>
          </a:p>
          <a:p>
            <a:pPr>
              <a:lnSpc>
                <a:spcPct val="110000"/>
              </a:lnSpc>
            </a:pPr>
            <a:endParaRPr lang="es-ES_tradnl" sz="2000" dirty="0">
              <a:solidFill>
                <a:srgbClr val="595959"/>
              </a:solidFill>
              <a:latin typeface="Calibri"/>
              <a:ea typeface="Oswald"/>
              <a:cs typeface="Calibri"/>
              <a:sym typeface="Oswald"/>
            </a:endParaRPr>
          </a:p>
        </p:txBody>
      </p:sp>
      <p:grpSp>
        <p:nvGrpSpPr>
          <p:cNvPr id="37" name="Agrupar 36"/>
          <p:cNvGrpSpPr/>
          <p:nvPr/>
        </p:nvGrpSpPr>
        <p:grpSpPr>
          <a:xfrm>
            <a:off x="1109718" y="2069657"/>
            <a:ext cx="1447782" cy="926813"/>
            <a:chOff x="682178" y="2145857"/>
            <a:chExt cx="1447782" cy="926813"/>
          </a:xfrm>
        </p:grpSpPr>
        <p:grpSp>
          <p:nvGrpSpPr>
            <p:cNvPr id="39" name="Agrupar 38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44" name="Rectángulo 43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5" name="Rectángulo 44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6" name="Rectángulo 45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0" name="Agrupar 39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41" name="Rectángulo 40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43" name="Rectángulo 42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47" name="Shape 257"/>
          <p:cNvSpPr txBox="1"/>
          <p:nvPr/>
        </p:nvSpPr>
        <p:spPr>
          <a:xfrm>
            <a:off x="1320989" y="2092088"/>
            <a:ext cx="1015811" cy="7146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3200" b="1" dirty="0">
                <a:solidFill>
                  <a:srgbClr val="77BC1F"/>
                </a:solidFill>
                <a:latin typeface="Calibri"/>
                <a:ea typeface="Raleway Light"/>
                <a:cs typeface="Calibri"/>
                <a:sym typeface="Raleway Light"/>
              </a:rPr>
              <a:t>HOY</a:t>
            </a:r>
            <a:endParaRPr lang="en" sz="3200" b="1" dirty="0">
              <a:solidFill>
                <a:srgbClr val="77BC1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48" name="Cheurón 47"/>
          <p:cNvSpPr/>
          <p:nvPr/>
        </p:nvSpPr>
        <p:spPr>
          <a:xfrm>
            <a:off x="3327029" y="21347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9" name="Cheurón 48"/>
          <p:cNvSpPr/>
          <p:nvPr/>
        </p:nvSpPr>
        <p:spPr>
          <a:xfrm>
            <a:off x="3327029" y="24268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0" name="Cheurón 49"/>
          <p:cNvSpPr/>
          <p:nvPr/>
        </p:nvSpPr>
        <p:spPr>
          <a:xfrm>
            <a:off x="3327029" y="27697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1" name="Cheurón 50"/>
          <p:cNvSpPr/>
          <p:nvPr/>
        </p:nvSpPr>
        <p:spPr>
          <a:xfrm>
            <a:off x="3327029" y="30999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2" name="Cheurón 51"/>
          <p:cNvSpPr/>
          <p:nvPr/>
        </p:nvSpPr>
        <p:spPr>
          <a:xfrm>
            <a:off x="3327029" y="34428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3" name="Cheurón 52"/>
          <p:cNvSpPr/>
          <p:nvPr/>
        </p:nvSpPr>
        <p:spPr>
          <a:xfrm>
            <a:off x="3327029" y="37730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4" name="Cheurón 53"/>
          <p:cNvSpPr/>
          <p:nvPr/>
        </p:nvSpPr>
        <p:spPr>
          <a:xfrm>
            <a:off x="3327029" y="41032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Agrupar 1"/>
          <p:cNvGrpSpPr/>
          <p:nvPr/>
        </p:nvGrpSpPr>
        <p:grpSpPr>
          <a:xfrm>
            <a:off x="359516" y="688953"/>
            <a:ext cx="8496636" cy="3795989"/>
            <a:chOff x="1010196" y="1129891"/>
            <a:chExt cx="6997679" cy="2674002"/>
          </a:xfrm>
        </p:grpSpPr>
        <p:sp>
          <p:nvSpPr>
            <p:cNvPr id="18" name="Rectángulo 17"/>
            <p:cNvSpPr/>
            <p:nvPr/>
          </p:nvSpPr>
          <p:spPr>
            <a:xfrm>
              <a:off x="1010196" y="1257300"/>
              <a:ext cx="6997679" cy="2425700"/>
            </a:xfrm>
            <a:prstGeom prst="rect">
              <a:avLst/>
            </a:prstGeom>
            <a:solidFill>
              <a:schemeClr val="bg1">
                <a:alpha val="2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9" name="Agrupar 8"/>
            <p:cNvGrpSpPr/>
            <p:nvPr/>
          </p:nvGrpSpPr>
          <p:grpSpPr>
            <a:xfrm>
              <a:off x="7576392" y="1129891"/>
              <a:ext cx="240445" cy="2674002"/>
              <a:chOff x="7668344" y="1995686"/>
              <a:chExt cx="222796" cy="2477741"/>
            </a:xfrm>
            <a:solidFill>
              <a:schemeClr val="bg1"/>
            </a:solidFill>
          </p:grpSpPr>
          <p:sp>
            <p:nvSpPr>
              <p:cNvPr id="10" name="Rectángulo 9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7668344" y="4407966"/>
                <a:ext cx="216024" cy="6546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2" name="Rectángulo 11"/>
              <p:cNvSpPr/>
              <p:nvPr/>
            </p:nvSpPr>
            <p:spPr>
              <a:xfrm rot="16200000">
                <a:off x="6651938" y="3228115"/>
                <a:ext cx="2399625" cy="787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13" name="Agrupar 12"/>
            <p:cNvGrpSpPr/>
            <p:nvPr/>
          </p:nvGrpSpPr>
          <p:grpSpPr>
            <a:xfrm flipH="1">
              <a:off x="1175592" y="1129891"/>
              <a:ext cx="240445" cy="2674002"/>
              <a:chOff x="7668344" y="1995686"/>
              <a:chExt cx="222796" cy="2477741"/>
            </a:xfrm>
            <a:solidFill>
              <a:schemeClr val="bg1"/>
            </a:solidFill>
          </p:grpSpPr>
          <p:sp>
            <p:nvSpPr>
              <p:cNvPr id="14" name="Rectángulo 13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7668344" y="4407966"/>
                <a:ext cx="216024" cy="6546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6" name="Rectángulo 15"/>
              <p:cNvSpPr/>
              <p:nvPr/>
            </p:nvSpPr>
            <p:spPr>
              <a:xfrm rot="16200000">
                <a:off x="6651938" y="3228115"/>
                <a:ext cx="2399625" cy="787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8" name="2 Rectángulo"/>
          <p:cNvSpPr/>
          <p:nvPr/>
        </p:nvSpPr>
        <p:spPr>
          <a:xfrm>
            <a:off x="878254" y="1015093"/>
            <a:ext cx="73368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  <a:latin typeface="Calibri"/>
                <a:ea typeface="Raleway Light"/>
                <a:cs typeface="Calibri"/>
                <a:sym typeface="Raleway Light"/>
              </a:rPr>
              <a:t>“Se hace imprescindible re-imaginar la educación si queremos ser capaces de encarar la vida que los estudiantes de hoy en día probablemente encontrarán en una sociedad compleja, por la velocidad a la que se mueve todo ”</a:t>
            </a:r>
          </a:p>
          <a:p>
            <a:pPr algn="ctr"/>
            <a:endParaRPr lang="es-ES_tradnl" sz="1600" dirty="0">
              <a:solidFill>
                <a:schemeClr val="bg1"/>
              </a:solidFill>
              <a:latin typeface="Calibri"/>
              <a:ea typeface="Raleway Light"/>
              <a:cs typeface="Calibri"/>
              <a:sym typeface="Raleway Light"/>
            </a:endParaRPr>
          </a:p>
          <a:p>
            <a:pPr algn="ctr"/>
            <a:r>
              <a:rPr lang="es-ES_tradnl" sz="1600" dirty="0">
                <a:solidFill>
                  <a:schemeClr val="bg1"/>
                </a:solidFill>
                <a:latin typeface="Calibri"/>
                <a:ea typeface="Raleway Light"/>
                <a:cs typeface="Calibri"/>
                <a:sym typeface="Raleway Light"/>
              </a:rPr>
              <a:t> Perkins, D. (2017). Educar para un mundo cambiante. ¿Qué necesitan aprender realmente los alumnos para el futuro? Madrid: Biblioteca lnnovación educativa.</a:t>
            </a:r>
          </a:p>
          <a:p>
            <a:pPr algn="ctr"/>
            <a:endParaRPr lang="es-CL" sz="1600" b="1" i="1" dirty="0">
              <a:solidFill>
                <a:srgbClr val="666666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352296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281"/>
          <p:cNvSpPr txBox="1">
            <a:spLocks/>
          </p:cNvSpPr>
          <p:nvPr/>
        </p:nvSpPr>
        <p:spPr>
          <a:xfrm>
            <a:off x="936728" y="368514"/>
            <a:ext cx="7686572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is-IS" sz="2800" dirty="0">
                <a:solidFill>
                  <a:srgbClr val="77BC1F"/>
                </a:solidFill>
                <a:latin typeface="Calibri"/>
                <a:cs typeface="Calibri"/>
              </a:rPr>
              <a:t>Las innovaciones en educación pueden…</a:t>
            </a:r>
            <a:endParaRPr lang="es-CL" sz="28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48" name="Cheurón 47"/>
          <p:cNvSpPr/>
          <p:nvPr/>
        </p:nvSpPr>
        <p:spPr>
          <a:xfrm>
            <a:off x="1383929" y="17283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8" name="Shape 115"/>
          <p:cNvSpPr txBox="1">
            <a:spLocks/>
          </p:cNvSpPr>
          <p:nvPr/>
        </p:nvSpPr>
        <p:spPr>
          <a:xfrm>
            <a:off x="1548011" y="1558710"/>
            <a:ext cx="7191228" cy="5182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>
              <a:spcBef>
                <a:spcPts val="0"/>
              </a:spcBef>
              <a:buFont typeface="Raleway Light"/>
              <a:buNone/>
            </a:pPr>
            <a:r>
              <a:rPr lang="es-CL" sz="2000" dirty="0">
                <a:latin typeface="Calibri"/>
                <a:cs typeface="Calibri"/>
              </a:rPr>
              <a:t>Mejorar los resultados de aprendizaje.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29" name="Shape 115"/>
          <p:cNvSpPr txBox="1">
            <a:spLocks/>
          </p:cNvSpPr>
          <p:nvPr/>
        </p:nvSpPr>
        <p:spPr>
          <a:xfrm>
            <a:off x="1540474" y="2069290"/>
            <a:ext cx="5251978" cy="5182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>
              <a:spcBef>
                <a:spcPts val="0"/>
              </a:spcBef>
              <a:buFont typeface="Raleway Light"/>
              <a:buNone/>
            </a:pPr>
            <a:r>
              <a:rPr lang="es-CL" sz="2000" dirty="0">
                <a:latin typeface="Calibri"/>
                <a:cs typeface="Calibri"/>
              </a:rPr>
              <a:t>Mejorar la calidad de la educación.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30" name="Shape 115"/>
          <p:cNvSpPr txBox="1">
            <a:spLocks/>
          </p:cNvSpPr>
          <p:nvPr/>
        </p:nvSpPr>
        <p:spPr>
          <a:xfrm>
            <a:off x="1548012" y="2534019"/>
            <a:ext cx="6884788" cy="662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>
              <a:spcBef>
                <a:spcPts val="0"/>
              </a:spcBef>
              <a:buFont typeface="Raleway Light"/>
              <a:buNone/>
            </a:pPr>
            <a:r>
              <a:rPr lang="es-CL" sz="2000" dirty="0">
                <a:latin typeface="Calibri"/>
                <a:cs typeface="Calibri"/>
              </a:rPr>
              <a:t>Ayudar a aumentar la equidad en el acceso a la educación.</a:t>
            </a:r>
            <a:endParaRPr lang="en" sz="2000" dirty="0">
              <a:latin typeface="Calibri"/>
              <a:cs typeface="Calibri"/>
            </a:endParaRPr>
          </a:p>
        </p:txBody>
      </p:sp>
      <p:sp>
        <p:nvSpPr>
          <p:cNvPr id="31" name="Shape 115"/>
          <p:cNvSpPr txBox="1">
            <a:spLocks/>
          </p:cNvSpPr>
          <p:nvPr/>
        </p:nvSpPr>
        <p:spPr>
          <a:xfrm>
            <a:off x="1540474" y="3026328"/>
            <a:ext cx="6778026" cy="662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>
              <a:spcBef>
                <a:spcPts val="0"/>
              </a:spcBef>
              <a:buFont typeface="Raleway Light"/>
              <a:buNone/>
            </a:pPr>
            <a:r>
              <a:rPr lang="es-CL" sz="2000" dirty="0">
                <a:latin typeface="Calibri"/>
                <a:cs typeface="Calibri"/>
              </a:rPr>
              <a:t>Ayudar a alcanzar la igualdad en los resultados de aprendizaje.</a:t>
            </a:r>
          </a:p>
          <a:p>
            <a:pPr>
              <a:spcBef>
                <a:spcPts val="0"/>
              </a:spcBef>
              <a:buFont typeface="Raleway Light"/>
              <a:buNone/>
            </a:pPr>
            <a:endParaRPr lang="es-CL" sz="2000" dirty="0">
              <a:latin typeface="Calibri"/>
              <a:cs typeface="Calibri"/>
            </a:endParaRPr>
          </a:p>
          <a:p>
            <a:pPr algn="r">
              <a:spcBef>
                <a:spcPts val="0"/>
              </a:spcBef>
              <a:buFont typeface="Raleway Light"/>
              <a:buNone/>
            </a:pPr>
            <a:r>
              <a:rPr lang="es-CL" sz="2000" b="1" dirty="0">
                <a:latin typeface="Calibri"/>
                <a:cs typeface="Calibri"/>
              </a:rPr>
              <a:t> (OCDE, 2016)</a:t>
            </a:r>
            <a:endParaRPr lang="en" sz="2000" b="1" dirty="0">
              <a:latin typeface="Calibri"/>
              <a:cs typeface="Calibri"/>
            </a:endParaRPr>
          </a:p>
        </p:txBody>
      </p:sp>
      <p:sp>
        <p:nvSpPr>
          <p:cNvPr id="32" name="Cheurón 31"/>
          <p:cNvSpPr/>
          <p:nvPr/>
        </p:nvSpPr>
        <p:spPr>
          <a:xfrm>
            <a:off x="1383929" y="22363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3" name="Cheurón 32"/>
          <p:cNvSpPr/>
          <p:nvPr/>
        </p:nvSpPr>
        <p:spPr>
          <a:xfrm>
            <a:off x="1383929" y="27189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8" name="Cheurón 37"/>
          <p:cNvSpPr/>
          <p:nvPr/>
        </p:nvSpPr>
        <p:spPr>
          <a:xfrm>
            <a:off x="1383929" y="3201567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32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7668215" y="-2486"/>
            <a:ext cx="1502120" cy="793656"/>
          </a:xfrm>
          <a:prstGeom prst="rect">
            <a:avLst/>
          </a:prstGeom>
          <a:solidFill>
            <a:srgbClr val="77BC1F">
              <a:alpha val="35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257"/>
          <p:cNvSpPr txBox="1"/>
          <p:nvPr/>
        </p:nvSpPr>
        <p:spPr>
          <a:xfrm>
            <a:off x="7864285" y="60088"/>
            <a:ext cx="751295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s-ES_tradnl" sz="1600" b="1" dirty="0">
                <a:solidFill>
                  <a:srgbClr val="FFFFFF"/>
                </a:solidFill>
                <a:latin typeface="Calibri"/>
                <a:ea typeface="Raleway Light"/>
                <a:cs typeface="Calibri"/>
                <a:sym typeface="Raleway Light"/>
              </a:rPr>
              <a:t>PASO</a:t>
            </a:r>
            <a:endParaRPr lang="en" sz="1600" b="1" dirty="0">
              <a:solidFill>
                <a:srgbClr val="FFFFFF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sp>
        <p:nvSpPr>
          <p:cNvPr id="13" name="Shape 90"/>
          <p:cNvSpPr txBox="1"/>
          <p:nvPr/>
        </p:nvSpPr>
        <p:spPr>
          <a:xfrm>
            <a:off x="8157742" y="-889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FFFFFF"/>
                </a:solidFill>
                <a:latin typeface="Calibri"/>
                <a:ea typeface="Raleway ExtraBold"/>
                <a:cs typeface="Calibri"/>
                <a:sym typeface="Raleway ExtraBold"/>
              </a:rPr>
              <a:t>3</a:t>
            </a:r>
            <a:endParaRPr lang="en" sz="6000" dirty="0">
              <a:solidFill>
                <a:srgbClr val="FFFFF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15" name="Shape 281"/>
          <p:cNvSpPr txBox="1">
            <a:spLocks/>
          </p:cNvSpPr>
          <p:nvPr/>
        </p:nvSpPr>
        <p:spPr>
          <a:xfrm>
            <a:off x="886454" y="571714"/>
            <a:ext cx="6556272" cy="1015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pt-BR" sz="2800" dirty="0">
                <a:solidFill>
                  <a:srgbClr val="77BC1F"/>
                </a:solidFill>
                <a:latin typeface="Calibri"/>
                <a:cs typeface="Calibri"/>
              </a:rPr>
              <a:t>ENTONCES… ¿POR QUÉ INNOVAR EN NUESTRO CONTEXTO?</a:t>
            </a:r>
            <a:endParaRPr lang="es-CL" sz="2800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43000" y="2093134"/>
            <a:ext cx="245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1. Escribe dos ideas, completando la afirmación: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181599" y="1768252"/>
            <a:ext cx="2247901" cy="31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2. Comparte con un par.</a:t>
            </a:r>
          </a:p>
        </p:txBody>
      </p:sp>
      <p:grpSp>
        <p:nvGrpSpPr>
          <p:cNvPr id="27" name="Agrupar 26"/>
          <p:cNvGrpSpPr/>
          <p:nvPr/>
        </p:nvGrpSpPr>
        <p:grpSpPr>
          <a:xfrm>
            <a:off x="1157460" y="18801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28" name="Rectángulo 27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5018260" y="14737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32" name="Rectángulo 31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Rectángulo 33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5" name="Agrupar 34"/>
          <p:cNvGrpSpPr/>
          <p:nvPr/>
        </p:nvGrpSpPr>
        <p:grpSpPr>
          <a:xfrm flipH="1">
            <a:off x="3652940" y="19055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36" name="Rectángulo 35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ctángulo 37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9" name="Agrupar 38"/>
          <p:cNvGrpSpPr/>
          <p:nvPr/>
        </p:nvGrpSpPr>
        <p:grpSpPr>
          <a:xfrm flipH="1">
            <a:off x="7399440" y="14610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40" name="Rectángulo 39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2" name="Rectángulo 41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" name="Imagen 4" descr="listad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926">
            <a:off x="1923287" y="3705540"/>
            <a:ext cx="1073262" cy="7226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87400" y="2825919"/>
            <a:ext cx="355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s-CL" sz="1800" i="1" dirty="0">
                <a:solidFill>
                  <a:srgbClr val="77BC1F"/>
                </a:solidFill>
                <a:latin typeface="Calibri"/>
                <a:cs typeface="Calibri"/>
              </a:rPr>
              <a:t>“Para mí, en este establecimiento, es importante innovar porque… “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5193717" y="3756489"/>
            <a:ext cx="2089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3. Compartan en un plenario sus ideas.</a:t>
            </a:r>
          </a:p>
        </p:txBody>
      </p:sp>
      <p:grpSp>
        <p:nvGrpSpPr>
          <p:cNvPr id="44" name="Agrupar 43"/>
          <p:cNvGrpSpPr/>
          <p:nvPr/>
        </p:nvGrpSpPr>
        <p:grpSpPr>
          <a:xfrm>
            <a:off x="5062272" y="3556570"/>
            <a:ext cx="133264" cy="888430"/>
            <a:chOff x="7668344" y="1995686"/>
            <a:chExt cx="216024" cy="1440160"/>
          </a:xfrm>
          <a:solidFill>
            <a:schemeClr val="tx2">
              <a:lumMod val="90000"/>
            </a:schemeClr>
          </a:solidFill>
        </p:grpSpPr>
        <p:sp>
          <p:nvSpPr>
            <p:cNvPr id="45" name="Rectángulo 44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ctángulo 46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48" name="Agrupar 47"/>
          <p:cNvGrpSpPr/>
          <p:nvPr/>
        </p:nvGrpSpPr>
        <p:grpSpPr>
          <a:xfrm flipH="1">
            <a:off x="7457192" y="3543870"/>
            <a:ext cx="157059" cy="888430"/>
            <a:chOff x="7668335" y="1995686"/>
            <a:chExt cx="216033" cy="1440160"/>
          </a:xfrm>
          <a:solidFill>
            <a:schemeClr val="tx2">
              <a:lumMod val="90000"/>
            </a:schemeClr>
          </a:solidFill>
        </p:grpSpPr>
        <p:sp>
          <p:nvSpPr>
            <p:cNvPr id="49" name="Rectángulo 48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0" name="Rectángulo 49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1" name="Rectángulo 50"/>
            <p:cNvSpPr/>
            <p:nvPr/>
          </p:nvSpPr>
          <p:spPr>
            <a:xfrm rot="16200000">
              <a:off x="7020262" y="2715764"/>
              <a:ext cx="1368153" cy="7200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52" name="Imagen 51" descr="conversacion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2175274"/>
            <a:ext cx="854788" cy="1241025"/>
          </a:xfrm>
          <a:prstGeom prst="rect">
            <a:avLst/>
          </a:prstGeom>
        </p:spPr>
      </p:pic>
      <p:pic>
        <p:nvPicPr>
          <p:cNvPr id="7" name="Imagen 6" descr="flecha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3468">
            <a:off x="4147548" y="1920119"/>
            <a:ext cx="406400" cy="482600"/>
          </a:xfrm>
          <a:prstGeom prst="rect">
            <a:avLst/>
          </a:prstGeom>
        </p:spPr>
      </p:pic>
      <p:pic>
        <p:nvPicPr>
          <p:cNvPr id="53" name="Imagen 52" descr="flecha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0971">
            <a:off x="8011876" y="2622581"/>
            <a:ext cx="406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93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Shape 80"/>
          <p:cNvSpPr txBox="1">
            <a:spLocks/>
          </p:cNvSpPr>
          <p:nvPr/>
        </p:nvSpPr>
        <p:spPr>
          <a:xfrm>
            <a:off x="295006" y="280832"/>
            <a:ext cx="5877194" cy="8547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4400" dirty="0">
                <a:solidFill>
                  <a:schemeClr val="bg1"/>
                </a:solidFill>
                <a:latin typeface="Calibri"/>
                <a:cs typeface="Calibri"/>
              </a:rPr>
              <a:t>4. PUNTOS CARDINALES</a:t>
            </a:r>
            <a:endParaRPr lang="en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-280884" y="378514"/>
            <a:ext cx="8065984" cy="79365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6271216" y="378514"/>
            <a:ext cx="1502120" cy="79365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89"/>
          <p:cNvSpPr txBox="1">
            <a:spLocks/>
          </p:cNvSpPr>
          <p:nvPr/>
        </p:nvSpPr>
        <p:spPr>
          <a:xfrm>
            <a:off x="905279" y="1567631"/>
            <a:ext cx="6472074" cy="211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Font typeface="Raleway Light"/>
              <a:buChar char="●"/>
              <a:defRPr sz="14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es-ES_tradnl" sz="2800" dirty="0">
                <a:solidFill>
                  <a:schemeClr val="bg1"/>
                </a:solidFill>
                <a:latin typeface="Calibri"/>
                <a:cs typeface="Calibri"/>
              </a:rPr>
              <a:t>Ubicándonos en el punto hacia la innovación y el trabajo colaborativo.</a:t>
            </a:r>
          </a:p>
        </p:txBody>
      </p:sp>
      <p:pic>
        <p:nvPicPr>
          <p:cNvPr id="15" name="Imagen 14" descr="cardinale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06" y="516969"/>
            <a:ext cx="569305" cy="5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87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53" name="Agrupar 52"/>
          <p:cNvGrpSpPr/>
          <p:nvPr/>
        </p:nvGrpSpPr>
        <p:grpSpPr>
          <a:xfrm>
            <a:off x="1008598" y="2996757"/>
            <a:ext cx="1645354" cy="926813"/>
            <a:chOff x="589498" y="2145857"/>
            <a:chExt cx="1645354" cy="926813"/>
          </a:xfrm>
        </p:grpSpPr>
        <p:sp>
          <p:nvSpPr>
            <p:cNvPr id="54" name="Rectángulo 53"/>
            <p:cNvSpPr/>
            <p:nvPr/>
          </p:nvSpPr>
          <p:spPr>
            <a:xfrm>
              <a:off x="589498" y="2238538"/>
              <a:ext cx="1645354" cy="74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5" name="Agrupar 54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60" name="Rectángulo 59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1" name="Rectángulo 60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Rectángulo 61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56" name="Agrupar 55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57" name="Rectángulo 56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8" name="Rectángulo 57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59" name="Rectángulo 58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63" name="Shape 90"/>
          <p:cNvSpPr txBox="1"/>
          <p:nvPr/>
        </p:nvSpPr>
        <p:spPr>
          <a:xfrm>
            <a:off x="1337843" y="29210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N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grpSp>
        <p:nvGrpSpPr>
          <p:cNvPr id="64" name="Agrupar 63"/>
          <p:cNvGrpSpPr/>
          <p:nvPr/>
        </p:nvGrpSpPr>
        <p:grpSpPr>
          <a:xfrm>
            <a:off x="2862798" y="2996757"/>
            <a:ext cx="1645354" cy="926813"/>
            <a:chOff x="589498" y="2145857"/>
            <a:chExt cx="1645354" cy="926813"/>
          </a:xfrm>
        </p:grpSpPr>
        <p:sp>
          <p:nvSpPr>
            <p:cNvPr id="65" name="Rectángulo 64"/>
            <p:cNvSpPr/>
            <p:nvPr/>
          </p:nvSpPr>
          <p:spPr>
            <a:xfrm>
              <a:off x="589498" y="2238538"/>
              <a:ext cx="1645354" cy="74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6" name="Agrupar 65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71" name="Rectángulo 70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2" name="Rectángulo 71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3" name="Rectángulo 72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67" name="Agrupar 66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68" name="Rectángulo 67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9" name="Rectángulo 68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70" name="Rectángulo 69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74" name="Shape 90"/>
          <p:cNvSpPr txBox="1"/>
          <p:nvPr/>
        </p:nvSpPr>
        <p:spPr>
          <a:xfrm>
            <a:off x="3192043" y="29210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S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grpSp>
        <p:nvGrpSpPr>
          <p:cNvPr id="75" name="Agrupar 74"/>
          <p:cNvGrpSpPr/>
          <p:nvPr/>
        </p:nvGrpSpPr>
        <p:grpSpPr>
          <a:xfrm>
            <a:off x="4704298" y="2996757"/>
            <a:ext cx="1645354" cy="926813"/>
            <a:chOff x="589498" y="2145857"/>
            <a:chExt cx="1645354" cy="926813"/>
          </a:xfrm>
        </p:grpSpPr>
        <p:sp>
          <p:nvSpPr>
            <p:cNvPr id="76" name="Rectángulo 75"/>
            <p:cNvSpPr/>
            <p:nvPr/>
          </p:nvSpPr>
          <p:spPr>
            <a:xfrm>
              <a:off x="589498" y="2238538"/>
              <a:ext cx="1645354" cy="74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7" name="Agrupar 76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82" name="Rectángulo 81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3" name="Rectángulo 82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4" name="Rectángulo 83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78" name="Agrupar 77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79" name="Rectángulo 78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0" name="Rectángulo 79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81" name="Rectángulo 80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85" name="Shape 90"/>
          <p:cNvSpPr txBox="1"/>
          <p:nvPr/>
        </p:nvSpPr>
        <p:spPr>
          <a:xfrm>
            <a:off x="5033543" y="29210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E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grpSp>
        <p:nvGrpSpPr>
          <p:cNvPr id="86" name="Agrupar 85"/>
          <p:cNvGrpSpPr/>
          <p:nvPr/>
        </p:nvGrpSpPr>
        <p:grpSpPr>
          <a:xfrm>
            <a:off x="6482298" y="2996757"/>
            <a:ext cx="1645354" cy="926813"/>
            <a:chOff x="589498" y="2145857"/>
            <a:chExt cx="1645354" cy="926813"/>
          </a:xfrm>
        </p:grpSpPr>
        <p:sp>
          <p:nvSpPr>
            <p:cNvPr id="87" name="Rectángulo 86"/>
            <p:cNvSpPr/>
            <p:nvPr/>
          </p:nvSpPr>
          <p:spPr>
            <a:xfrm>
              <a:off x="589498" y="2238538"/>
              <a:ext cx="1645354" cy="74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88" name="Agrupar 87"/>
            <p:cNvGrpSpPr/>
            <p:nvPr/>
          </p:nvGrpSpPr>
          <p:grpSpPr>
            <a:xfrm>
              <a:off x="68217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93" name="Rectángulo 92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4" name="Rectángulo 93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5" name="Rectángulo 94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89" name="Agrupar 88"/>
            <p:cNvGrpSpPr/>
            <p:nvPr/>
          </p:nvGrpSpPr>
          <p:grpSpPr>
            <a:xfrm>
              <a:off x="1990938" y="2145857"/>
              <a:ext cx="139022" cy="926813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90" name="Rectángulo 89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1" name="Rectángulo 90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92" name="Rectángulo 91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96" name="Shape 90"/>
          <p:cNvSpPr txBox="1"/>
          <p:nvPr/>
        </p:nvSpPr>
        <p:spPr>
          <a:xfrm>
            <a:off x="6811543" y="29210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O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97" name="Rectángulo 96"/>
          <p:cNvSpPr/>
          <p:nvPr/>
        </p:nvSpPr>
        <p:spPr>
          <a:xfrm>
            <a:off x="1038326" y="654965"/>
            <a:ext cx="72039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rgbClr val="595959"/>
                </a:solidFill>
                <a:latin typeface="Calibri"/>
                <a:cs typeface="Calibri"/>
              </a:rPr>
              <a:t>En las cuatro paredes de la sala están ubicados los cuatro puntos cardinales: el </a:t>
            </a:r>
            <a:r>
              <a:rPr lang="es-CL" sz="2000" dirty="0">
                <a:solidFill>
                  <a:srgbClr val="77BC1F"/>
                </a:solidFill>
                <a:latin typeface="Calibri"/>
                <a:cs typeface="Calibri"/>
              </a:rPr>
              <a:t>Norte, Sur, Este y Oeste,</a:t>
            </a: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cada uno de los cuales significa algo diferente para esta actividad. </a:t>
            </a:r>
          </a:p>
        </p:txBody>
      </p:sp>
      <p:sp>
        <p:nvSpPr>
          <p:cNvPr id="98" name="Cheurón 97"/>
          <p:cNvSpPr/>
          <p:nvPr/>
        </p:nvSpPr>
        <p:spPr>
          <a:xfrm>
            <a:off x="685801" y="737767"/>
            <a:ext cx="233746" cy="311661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99" name="Imagen 98" descr="cardinale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66" y="2009841"/>
            <a:ext cx="660734" cy="63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Shape 80"/>
          <p:cNvSpPr txBox="1">
            <a:spLocks/>
          </p:cNvSpPr>
          <p:nvPr/>
        </p:nvSpPr>
        <p:spPr>
          <a:xfrm>
            <a:off x="295007" y="280832"/>
            <a:ext cx="5188342" cy="8547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es-ES_tradnl" sz="4400" dirty="0">
                <a:solidFill>
                  <a:schemeClr val="bg1"/>
                </a:solidFill>
                <a:latin typeface="Calibri"/>
                <a:cs typeface="Calibri"/>
              </a:rPr>
              <a:t>1. CONCEPTOS CLAVE</a:t>
            </a:r>
            <a:endParaRPr lang="en" sz="4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-280884" y="378514"/>
            <a:ext cx="7559407" cy="793656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5788616" y="378514"/>
            <a:ext cx="1502120" cy="79365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Imagen 14" descr="clav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09" y="461459"/>
            <a:ext cx="655565" cy="649659"/>
          </a:xfrm>
          <a:prstGeom prst="rect">
            <a:avLst/>
          </a:prstGeom>
        </p:spPr>
      </p:pic>
      <p:sp>
        <p:nvSpPr>
          <p:cNvPr id="16" name="Shape 89"/>
          <p:cNvSpPr txBox="1">
            <a:spLocks/>
          </p:cNvSpPr>
          <p:nvPr/>
        </p:nvSpPr>
        <p:spPr>
          <a:xfrm>
            <a:off x="2334468" y="1864827"/>
            <a:ext cx="3686223" cy="211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400"/>
              <a:buFont typeface="Raleway Light"/>
              <a:buChar char="●"/>
              <a:defRPr sz="14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B600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●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 Light"/>
              <a:buChar char="○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Raleway Light"/>
              <a:buChar char="■"/>
              <a:defRPr sz="12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Font typeface="Raleway Light"/>
              <a:buNone/>
            </a:pPr>
            <a:r>
              <a:rPr lang="en" sz="2800" dirty="0">
                <a:solidFill>
                  <a:schemeClr val="bg1"/>
                </a:solidFill>
                <a:latin typeface="Calibri"/>
                <a:cs typeface="Calibri"/>
              </a:rPr>
              <a:t>Trabajo </a:t>
            </a:r>
            <a:r>
              <a:rPr lang="es-CL" sz="280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" sz="2800" dirty="0">
                <a:solidFill>
                  <a:schemeClr val="bg1"/>
                </a:solidFill>
                <a:latin typeface="Calibri"/>
                <a:cs typeface="Calibri"/>
              </a:rPr>
              <a:t>olaborativo </a:t>
            </a:r>
            <a:endParaRPr lang="es-ES_tradnl"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buFont typeface="Raleway Light"/>
              <a:buNone/>
            </a:pPr>
            <a:r>
              <a:rPr lang="en" sz="2800" dirty="0">
                <a:solidFill>
                  <a:schemeClr val="bg1"/>
                </a:solidFill>
                <a:latin typeface="Calibri"/>
                <a:cs typeface="Calibri"/>
              </a:rPr>
              <a:t>Innovación</a:t>
            </a:r>
            <a:endParaRPr lang="es-ES_tradnl"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buFont typeface="Raleway Light"/>
              <a:buNone/>
            </a:pPr>
            <a:r>
              <a:rPr lang="en" sz="2800" dirty="0">
                <a:solidFill>
                  <a:schemeClr val="bg1"/>
                </a:solidFill>
                <a:latin typeface="Calibri"/>
                <a:cs typeface="Calibri"/>
              </a:rPr>
              <a:t>Indagación </a:t>
            </a:r>
            <a:r>
              <a:rPr lang="es-CL" sz="2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" sz="2800" dirty="0">
                <a:solidFill>
                  <a:schemeClr val="bg1"/>
                </a:solidFill>
                <a:latin typeface="Calibri"/>
                <a:cs typeface="Calibri"/>
              </a:rPr>
              <a:t>preciativa</a:t>
            </a:r>
          </a:p>
        </p:txBody>
      </p:sp>
      <p:sp>
        <p:nvSpPr>
          <p:cNvPr id="18" name="Cheurón 17"/>
          <p:cNvSpPr/>
          <p:nvPr/>
        </p:nvSpPr>
        <p:spPr>
          <a:xfrm>
            <a:off x="2166431" y="2124554"/>
            <a:ext cx="132517" cy="176689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7" name="Cheurón 26"/>
          <p:cNvSpPr/>
          <p:nvPr/>
        </p:nvSpPr>
        <p:spPr>
          <a:xfrm>
            <a:off x="2166431" y="2551907"/>
            <a:ext cx="132517" cy="176689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8" name="Cheurón 27"/>
          <p:cNvSpPr/>
          <p:nvPr/>
        </p:nvSpPr>
        <p:spPr>
          <a:xfrm>
            <a:off x="2166431" y="2979260"/>
            <a:ext cx="132517" cy="176689"/>
          </a:xfrm>
          <a:prstGeom prst="chevr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97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3" name="Elipse 102"/>
          <p:cNvSpPr/>
          <p:nvPr/>
        </p:nvSpPr>
        <p:spPr>
          <a:xfrm>
            <a:off x="3532212" y="2193826"/>
            <a:ext cx="2073374" cy="207337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Shape 90"/>
          <p:cNvSpPr txBox="1"/>
          <p:nvPr/>
        </p:nvSpPr>
        <p:spPr>
          <a:xfrm>
            <a:off x="4106443" y="13208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N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74" name="Shape 90"/>
          <p:cNvSpPr txBox="1"/>
          <p:nvPr/>
        </p:nvSpPr>
        <p:spPr>
          <a:xfrm>
            <a:off x="4131843" y="40640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S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85" name="Shape 90"/>
          <p:cNvSpPr txBox="1"/>
          <p:nvPr/>
        </p:nvSpPr>
        <p:spPr>
          <a:xfrm>
            <a:off x="5478043" y="26416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E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96" name="Shape 90"/>
          <p:cNvSpPr txBox="1"/>
          <p:nvPr/>
        </p:nvSpPr>
        <p:spPr>
          <a:xfrm>
            <a:off x="1147343" y="2603500"/>
            <a:ext cx="960858" cy="88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-ES_tradnl" sz="6000" dirty="0">
                <a:solidFill>
                  <a:srgbClr val="77BC1F"/>
                </a:solidFill>
                <a:latin typeface="Calibri"/>
                <a:ea typeface="Raleway ExtraBold"/>
                <a:cs typeface="Calibri"/>
                <a:sym typeface="Raleway ExtraBold"/>
              </a:rPr>
              <a:t>O</a:t>
            </a:r>
            <a:endParaRPr lang="en" sz="6000" dirty="0">
              <a:solidFill>
                <a:srgbClr val="77BC1F"/>
              </a:solidFill>
              <a:latin typeface="Calibri"/>
              <a:ea typeface="Raleway ExtraBold"/>
              <a:cs typeface="Calibri"/>
              <a:sym typeface="Raleway ExtraBold"/>
            </a:endParaRPr>
          </a:p>
        </p:txBody>
      </p:sp>
      <p:sp>
        <p:nvSpPr>
          <p:cNvPr id="98" name="Cheurón 97"/>
          <p:cNvSpPr/>
          <p:nvPr/>
        </p:nvSpPr>
        <p:spPr>
          <a:xfrm>
            <a:off x="685801" y="737767"/>
            <a:ext cx="233746" cy="311661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0" name="Shape 281"/>
          <p:cNvSpPr txBox="1">
            <a:spLocks/>
          </p:cNvSpPr>
          <p:nvPr/>
        </p:nvSpPr>
        <p:spPr>
          <a:xfrm>
            <a:off x="1005472" y="522034"/>
            <a:ext cx="7135228" cy="1141666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L" sz="2000" dirty="0">
                <a:solidFill>
                  <a:srgbClr val="545454"/>
                </a:solidFill>
                <a:latin typeface="Calibri"/>
                <a:cs typeface="Calibri"/>
              </a:rPr>
              <a:t>Identifiquen </a:t>
            </a:r>
            <a:r>
              <a:rPr lang="es-CL" sz="2000" dirty="0">
                <a:solidFill>
                  <a:srgbClr val="77BC1F"/>
                </a:solidFill>
                <a:latin typeface="Calibri"/>
                <a:cs typeface="Calibri"/>
              </a:rPr>
              <a:t>cómo se sienten </a:t>
            </a:r>
            <a:r>
              <a:rPr lang="es-CL" sz="2000" dirty="0">
                <a:solidFill>
                  <a:srgbClr val="545454"/>
                </a:solidFill>
                <a:latin typeface="Calibri"/>
                <a:cs typeface="Calibri"/>
              </a:rPr>
              <a:t>ahora respecto del tema tratado en el taller y </a:t>
            </a:r>
            <a:r>
              <a:rPr lang="es-CL" sz="2000" dirty="0">
                <a:solidFill>
                  <a:srgbClr val="77BC1F"/>
                </a:solidFill>
                <a:latin typeface="Calibri"/>
                <a:cs typeface="Calibri"/>
              </a:rPr>
              <a:t>ubíquense espacialmente </a:t>
            </a:r>
            <a:r>
              <a:rPr lang="es-CL" sz="2000" dirty="0">
                <a:solidFill>
                  <a:srgbClr val="545454"/>
                </a:solidFill>
                <a:latin typeface="Calibri"/>
                <a:cs typeface="Calibri"/>
              </a:rPr>
              <a:t>en el punto cardinal que mejor interprete su sensación.</a:t>
            </a:r>
            <a:endParaRPr lang="en" sz="2000" dirty="0">
              <a:solidFill>
                <a:srgbClr val="545454"/>
              </a:solidFill>
              <a:latin typeface="Calibri"/>
              <a:cs typeface="Calibri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1798384" y="3028964"/>
            <a:ext cx="18084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srgbClr val="545454"/>
                </a:solidFill>
                <a:latin typeface="Raleway Light" panose="020B0604020202020204" charset="0"/>
              </a:rPr>
              <a:t>paco, preocupado. </a:t>
            </a:r>
          </a:p>
        </p:txBody>
      </p:sp>
      <p:sp>
        <p:nvSpPr>
          <p:cNvPr id="100" name="CuadroTexto 99"/>
          <p:cNvSpPr txBox="1"/>
          <p:nvPr/>
        </p:nvSpPr>
        <p:spPr>
          <a:xfrm>
            <a:off x="4693246" y="4518628"/>
            <a:ext cx="35051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srgbClr val="545454"/>
                </a:solidFill>
                <a:latin typeface="Raleway Light" panose="020B0604020202020204" charset="0"/>
              </a:rPr>
              <a:t>é y me siento seguro para…</a:t>
            </a:r>
          </a:p>
        </p:txBody>
      </p:sp>
      <p:sp>
        <p:nvSpPr>
          <p:cNvPr id="101" name="CuadroTexto 100"/>
          <p:cNvSpPr txBox="1"/>
          <p:nvPr/>
        </p:nvSpPr>
        <p:spPr>
          <a:xfrm>
            <a:off x="6048789" y="3117864"/>
            <a:ext cx="2485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srgbClr val="545454"/>
                </a:solidFill>
                <a:latin typeface="Raleway Light" panose="020B0604020202020204" charset="0"/>
              </a:rPr>
              <a:t>ntusiasmado/a porque…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4761179" y="1761507"/>
            <a:ext cx="2185721" cy="333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srgbClr val="545454"/>
                </a:solidFill>
                <a:latin typeface="Raleway Light" panose="020B0604020202020204" charset="0"/>
              </a:rPr>
              <a:t>ecesito saber más…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228600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17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339502"/>
            <a:ext cx="8892480" cy="4803998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0" y="339502"/>
            <a:ext cx="8676456" cy="648072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 CuadroTexto"/>
          <p:cNvSpPr txBox="1"/>
          <p:nvPr/>
        </p:nvSpPr>
        <p:spPr>
          <a:xfrm>
            <a:off x="283098" y="446888"/>
            <a:ext cx="83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PARA SEGUIR APRENDIENDO...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81596" y="1981200"/>
            <a:ext cx="3345903" cy="2374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Calibri"/>
              <a:cs typeface="Calibri"/>
            </a:endParaRPr>
          </a:p>
        </p:txBody>
      </p:sp>
      <p:sp>
        <p:nvSpPr>
          <p:cNvPr id="73" name="Cheurón 72"/>
          <p:cNvSpPr/>
          <p:nvPr/>
        </p:nvSpPr>
        <p:spPr>
          <a:xfrm rot="5400000">
            <a:off x="7478806" y="11477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380312" y="555526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2 Rectángulo"/>
          <p:cNvSpPr/>
          <p:nvPr/>
        </p:nvSpPr>
        <p:spPr>
          <a:xfrm>
            <a:off x="1179557" y="2039071"/>
            <a:ext cx="26431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Busca casos concretos sobre innovaciones educativas, accediendo al siguiente </a:t>
            </a:r>
            <a:r>
              <a:rPr lang="es-MX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link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del </a:t>
            </a:r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Laboratorio de investigación e innovación en Educación para América Latina y el Caribe (SUMMA).</a:t>
            </a:r>
          </a:p>
          <a:p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https://www.summaedu.org/mapa-de-innovaciones-educativas/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3715592" y="1828391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24" name="Rectángulo 23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ctángulo 25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7" name="Agrupar 26"/>
          <p:cNvGrpSpPr/>
          <p:nvPr/>
        </p:nvGrpSpPr>
        <p:grpSpPr>
          <a:xfrm flipH="1">
            <a:off x="959692" y="1828391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28" name="Rectángulo 27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ctángulo 38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4731296" y="1981200"/>
            <a:ext cx="3345903" cy="2374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>
              <a:latin typeface="Calibri"/>
              <a:cs typeface="Calibri"/>
            </a:endParaRPr>
          </a:p>
        </p:txBody>
      </p:sp>
      <p:sp>
        <p:nvSpPr>
          <p:cNvPr id="20" name="2 Rectángulo"/>
          <p:cNvSpPr/>
          <p:nvPr/>
        </p:nvSpPr>
        <p:spPr>
          <a:xfrm>
            <a:off x="5129257" y="2039071"/>
            <a:ext cx="26431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595959"/>
                </a:solidFill>
                <a:latin typeface="Calibri"/>
                <a:cs typeface="Calibri"/>
              </a:rPr>
              <a:t>La </a:t>
            </a:r>
            <a:r>
              <a:rPr lang="es-MX" b="1" dirty="0">
                <a:solidFill>
                  <a:srgbClr val="595959"/>
                </a:solidFill>
                <a:latin typeface="Calibri"/>
                <a:cs typeface="Calibri"/>
              </a:rPr>
              <a:t>Agencia de Calidad Educativa </a:t>
            </a:r>
            <a:r>
              <a:rPr lang="es-MX" dirty="0">
                <a:solidFill>
                  <a:srgbClr val="595959"/>
                </a:solidFill>
                <a:latin typeface="Calibri"/>
                <a:cs typeface="Calibri"/>
              </a:rPr>
              <a:t>nos presenta casos de situaciones difíciles en establecimientos que han podido ser resueltas de manera innovadora y colaborativa. Accede al libro </a:t>
            </a:r>
            <a:r>
              <a:rPr lang="es-MX" i="1" dirty="0">
                <a:solidFill>
                  <a:srgbClr val="595959"/>
                </a:solidFill>
                <a:latin typeface="Calibri"/>
                <a:cs typeface="Calibri"/>
              </a:rPr>
              <a:t>Se puede,</a:t>
            </a:r>
            <a:r>
              <a:rPr lang="es-MX" dirty="0">
                <a:solidFill>
                  <a:srgbClr val="595959"/>
                </a:solidFill>
                <a:latin typeface="Calibri"/>
                <a:cs typeface="Calibri"/>
              </a:rPr>
              <a:t> por medio del siguiente </a:t>
            </a:r>
            <a:r>
              <a:rPr lang="es-MX" i="1" dirty="0">
                <a:solidFill>
                  <a:srgbClr val="595959"/>
                </a:solidFill>
                <a:latin typeface="Calibri"/>
                <a:cs typeface="Calibri"/>
              </a:rPr>
              <a:t>link</a:t>
            </a:r>
            <a:r>
              <a:rPr lang="es-MX" dirty="0">
                <a:solidFill>
                  <a:srgbClr val="595959"/>
                </a:solidFill>
                <a:latin typeface="Calibri"/>
                <a:cs typeface="Calibri"/>
              </a:rPr>
              <a:t>:</a:t>
            </a:r>
          </a:p>
          <a:p>
            <a:endParaRPr lang="es-MX" dirty="0">
              <a:solidFill>
                <a:srgbClr val="595959"/>
              </a:solidFill>
              <a:latin typeface="Calibri"/>
              <a:cs typeface="Calibri"/>
            </a:endParaRPr>
          </a:p>
          <a:p>
            <a:r>
              <a:rPr lang="es-MX" sz="1200" dirty="0">
                <a:solidFill>
                  <a:srgbClr val="595959"/>
                </a:solidFill>
                <a:latin typeface="Calibri"/>
                <a:cs typeface="Calibri"/>
              </a:rPr>
              <a:t>http://archivos.agenciaeducacion.cl/Libro_Se_Puede.pdf</a:t>
            </a:r>
          </a:p>
          <a:p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7665292" y="1828391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31" name="Rectángulo 30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32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4" name="Agrupar 33"/>
          <p:cNvGrpSpPr/>
          <p:nvPr/>
        </p:nvGrpSpPr>
        <p:grpSpPr>
          <a:xfrm flipH="1">
            <a:off x="4909392" y="1828391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35" name="Rectángulo 34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Rectángulo 36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" name="Imagen 1" descr="saberma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1" y="730250"/>
            <a:ext cx="711200" cy="6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079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5" name="Agrupar 14"/>
          <p:cNvGrpSpPr/>
          <p:nvPr/>
        </p:nvGrpSpPr>
        <p:grpSpPr>
          <a:xfrm rot="20477206">
            <a:off x="5202855" y="508850"/>
            <a:ext cx="1045544" cy="1045544"/>
            <a:chOff x="6012160" y="987574"/>
            <a:chExt cx="1800200" cy="1800200"/>
          </a:xfrm>
        </p:grpSpPr>
        <p:sp>
          <p:nvSpPr>
            <p:cNvPr id="16" name="Arco 15"/>
            <p:cNvSpPr/>
            <p:nvPr/>
          </p:nvSpPr>
          <p:spPr>
            <a:xfrm>
              <a:off x="6012160" y="1131590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Arco 16"/>
            <p:cNvSpPr/>
            <p:nvPr/>
          </p:nvSpPr>
          <p:spPr>
            <a:xfrm>
              <a:off x="6156176" y="98757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2069405" y="3530600"/>
            <a:ext cx="835943" cy="792358"/>
            <a:chOff x="482621" y="2829868"/>
            <a:chExt cx="1899225" cy="1800200"/>
          </a:xfrm>
        </p:grpSpPr>
        <p:sp>
          <p:nvSpPr>
            <p:cNvPr id="19" name="Arco 18"/>
            <p:cNvSpPr/>
            <p:nvPr/>
          </p:nvSpPr>
          <p:spPr>
            <a:xfrm rot="11700000">
              <a:off x="482621" y="2973884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" name="Arco 19"/>
            <p:cNvSpPr/>
            <p:nvPr/>
          </p:nvSpPr>
          <p:spPr>
            <a:xfrm rot="11700000">
              <a:off x="725662" y="2829868"/>
              <a:ext cx="1656184" cy="1656184"/>
            </a:xfrm>
            <a:prstGeom prst="arc">
              <a:avLst/>
            </a:prstGeom>
            <a:ln w="57150" cmpd="sng">
              <a:solidFill>
                <a:srgbClr val="77BC1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1" name="Llamada ovalada 10"/>
          <p:cNvSpPr/>
          <p:nvPr/>
        </p:nvSpPr>
        <p:spPr>
          <a:xfrm>
            <a:off x="2555918" y="889000"/>
            <a:ext cx="4073482" cy="3695700"/>
          </a:xfrm>
          <a:prstGeom prst="wedgeEllipseCallout">
            <a:avLst>
              <a:gd name="adj1" fmla="val -62345"/>
              <a:gd name="adj2" fmla="val -20396"/>
            </a:avLst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Shape 204"/>
          <p:cNvSpPr txBox="1">
            <a:spLocks/>
          </p:cNvSpPr>
          <p:nvPr/>
        </p:nvSpPr>
        <p:spPr>
          <a:xfrm>
            <a:off x="2565399" y="2095500"/>
            <a:ext cx="4076700" cy="15113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Raleway ExtraBold"/>
              <a:buNone/>
              <a:defRPr sz="4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SzPts val="4800"/>
              <a:buFont typeface="Raleway ExtraBold"/>
              <a:buNone/>
              <a:defRPr sz="4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lvl="0" algn="ctr"/>
            <a:r>
              <a:rPr lang="es-ES_tradnl" sz="6000" dirty="0">
                <a:solidFill>
                  <a:schemeClr val="bg1"/>
                </a:solidFill>
                <a:latin typeface="Calibri"/>
                <a:cs typeface="Calibri"/>
              </a:rPr>
              <a:t>¡GRACIAS!</a:t>
            </a:r>
            <a:br>
              <a:rPr lang="en" sz="6000" dirty="0"/>
            </a:br>
            <a:endParaRPr lang="en" sz="600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13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339502"/>
            <a:ext cx="8892480" cy="4803998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0" y="339502"/>
            <a:ext cx="8676456" cy="648072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 CuadroTexto"/>
          <p:cNvSpPr txBox="1"/>
          <p:nvPr/>
        </p:nvSpPr>
        <p:spPr>
          <a:xfrm>
            <a:off x="283098" y="446888"/>
            <a:ext cx="83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BIBLIOGRAFÍA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73" name="Cheurón 72"/>
          <p:cNvSpPr/>
          <p:nvPr/>
        </p:nvSpPr>
        <p:spPr>
          <a:xfrm rot="5400000">
            <a:off x="7478806" y="11477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380312" y="555526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Marcador de texto 3"/>
          <p:cNvSpPr txBox="1">
            <a:spLocks/>
          </p:cNvSpPr>
          <p:nvPr/>
        </p:nvSpPr>
        <p:spPr>
          <a:xfrm>
            <a:off x="296951" y="1572427"/>
            <a:ext cx="4275049" cy="34948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Alcover, C y Gil, F. (2002). Crear conocimiento colectivamente: aprendizaje organizacional y grupal</a:t>
            </a:r>
            <a:r>
              <a:rPr lang="es-C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 Revista de Psicología del Trabajo y de las Organizaciones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18(2-3), pp. 259-301.</a:t>
            </a:r>
          </a:p>
          <a:p>
            <a:pPr marL="311150" indent="-171450">
              <a:buFont typeface="Arial"/>
              <a:buChar char="•"/>
            </a:pP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Centro de Investigación Avanzada en Educación y MMC. (2016). </a:t>
            </a:r>
            <a:r>
              <a:rPr lang="es-C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Podemos Innovar Cultura de Innovación y Colaboración en Establecimientos Educacionales Chilenos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 Recuperado el 14 de Marzo de 2019, de: </a:t>
            </a:r>
            <a:r>
              <a:rPr lang="es-CL" sz="1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  <a:hlinkClick r:id="rId3"/>
              </a:rPr>
              <a:t>http://s3-us-west-2.amazonaws.com/podemosinnovars3/wp content/uploads/2016/09/21093530/Informe-Podemos-Innovar.pdf</a:t>
            </a:r>
            <a:endParaRPr lang="es-CL" sz="1200" u="sng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s-CL" sz="1200" u="sng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Fullan, M., &amp; Quinn, J. (2016). </a:t>
            </a:r>
            <a:r>
              <a:rPr lang="es-C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Coherence: The right drivers in action for schools, districts, and systems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 Thousand Oaks: Corwin.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" name="Marcador de texto 4"/>
          <p:cNvSpPr txBox="1">
            <a:spLocks/>
          </p:cNvSpPr>
          <p:nvPr/>
        </p:nvSpPr>
        <p:spPr>
          <a:xfrm>
            <a:off x="4764700" y="1574993"/>
            <a:ext cx="3999900" cy="311130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lang="es-CL" sz="1200" dirty="0">
                <a:solidFill>
                  <a:srgbClr val="595959"/>
                </a:solidFill>
                <a:latin typeface="Calibri"/>
                <a:cs typeface="Calibri"/>
              </a:rPr>
              <a:t>Ministerio de Educación de Chile, Centro de Perfeccionamiento, Experimentación e Investigaciones Pedagógicas. (2017). </a:t>
            </a:r>
            <a:r>
              <a:rPr lang="es-CL" sz="1200" i="1" dirty="0">
                <a:solidFill>
                  <a:srgbClr val="595959"/>
                </a:solidFill>
                <a:latin typeface="Calibri"/>
                <a:cs typeface="Calibri"/>
              </a:rPr>
              <a:t>Orientaciones sobre el Sistema de Desarrollo Profesional Docente. </a:t>
            </a:r>
            <a:r>
              <a:rPr lang="es-CL" sz="1200" dirty="0">
                <a:solidFill>
                  <a:srgbClr val="595959"/>
                </a:solidFill>
                <a:latin typeface="Calibri"/>
                <a:cs typeface="Calibri"/>
              </a:rPr>
              <a:t>Recuperado el 14 de Abril de 2019, de: </a:t>
            </a:r>
            <a:r>
              <a:rPr lang="es-CL" sz="1200" dirty="0">
                <a:solidFill>
                  <a:srgbClr val="595959"/>
                </a:solidFill>
                <a:latin typeface="Calibri"/>
                <a:cs typeface="Calibri"/>
                <a:hlinkClick r:id="rId4"/>
              </a:rPr>
              <a:t>https://www.cpeip.cl/2017/06/01/orientaciones-sistema-desarrollo/</a:t>
            </a:r>
            <a:endParaRPr lang="es-CL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s-CL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s-CL" sz="1200" dirty="0">
                <a:solidFill>
                  <a:srgbClr val="595959"/>
                </a:solidFill>
                <a:latin typeface="Calibri"/>
                <a:cs typeface="Calibri"/>
              </a:rPr>
              <a:t>Ministerio de Educación de Chile, Centro de Perfeccionamiento, Experimentación e Investigaciones Pedagógicas. (2019). </a:t>
            </a:r>
            <a:r>
              <a:rPr lang="es-CL" sz="1200" i="1" dirty="0">
                <a:solidFill>
                  <a:srgbClr val="595959"/>
                </a:solidFill>
                <a:latin typeface="Calibri"/>
                <a:cs typeface="Calibri"/>
              </a:rPr>
              <a:t>Trabajo colaborativo y desarrollo profesional docente en la escuela.</a:t>
            </a:r>
            <a:r>
              <a:rPr lang="es-CL" sz="1200" dirty="0">
                <a:solidFill>
                  <a:srgbClr val="595959"/>
                </a:solidFill>
                <a:latin typeface="Calibri"/>
                <a:cs typeface="Calibri"/>
              </a:rPr>
              <a:t> Recuperado el 14 de Abril de 2019, de: </a:t>
            </a:r>
            <a:r>
              <a:rPr lang="es-CL" sz="1200" u="sng" dirty="0">
                <a:solidFill>
                  <a:srgbClr val="595959"/>
                </a:solidFill>
                <a:latin typeface="Calibri"/>
                <a:cs typeface="Calibri"/>
                <a:hlinkClick r:id="rId5"/>
              </a:rPr>
              <a:t>https://www.cpeip.cl/wp-content/uploads/2019/01/trabajo-colaborativo.pdf</a:t>
            </a:r>
            <a:endParaRPr lang="es-MX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pic>
        <p:nvPicPr>
          <p:cNvPr id="2" name="Imagen 1" descr="bibliografia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0"/>
            <a:ext cx="736600" cy="5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68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339502"/>
            <a:ext cx="8892480" cy="4803998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0" y="339502"/>
            <a:ext cx="8676456" cy="648072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 CuadroTexto"/>
          <p:cNvSpPr txBox="1"/>
          <p:nvPr/>
        </p:nvSpPr>
        <p:spPr>
          <a:xfrm>
            <a:off x="283098" y="446888"/>
            <a:ext cx="83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BIBLIOGRAFÍA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73" name="Cheurón 72"/>
          <p:cNvSpPr/>
          <p:nvPr/>
        </p:nvSpPr>
        <p:spPr>
          <a:xfrm rot="5400000">
            <a:off x="7478806" y="11477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380312" y="555526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Marcador de texto 3"/>
          <p:cNvSpPr txBox="1">
            <a:spLocks/>
          </p:cNvSpPr>
          <p:nvPr/>
        </p:nvSpPr>
        <p:spPr>
          <a:xfrm>
            <a:off x="296951" y="1572427"/>
            <a:ext cx="4275049" cy="349487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lang="es-CL" sz="1200" dirty="0">
                <a:solidFill>
                  <a:srgbClr val="595959"/>
                </a:solidFill>
                <a:latin typeface="Calibri"/>
                <a:cs typeface="Calibri"/>
              </a:rPr>
              <a:t>Godoy, C., Obregón, J. (2016). Cultura de Aprendizaje Colaborativo y su impacto en la escuela. [Diapositiva]. Área Educación Fundación Chile.</a:t>
            </a:r>
          </a:p>
          <a:p>
            <a:pPr marL="311150" indent="-171450">
              <a:buFont typeface="Arial"/>
              <a:buChar char="•"/>
            </a:pPr>
            <a:endParaRPr lang="es-CL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s-CL" sz="1200" dirty="0">
                <a:solidFill>
                  <a:srgbClr val="595959"/>
                </a:solidFill>
                <a:latin typeface="Calibri"/>
                <a:cs typeface="Calibri"/>
              </a:rPr>
              <a:t>Grau, V. (2016). Trabajo colaborativo en el aula. Perspectivas para la investigación y pedagogía en Chile. </a:t>
            </a:r>
            <a:r>
              <a:rPr lang="en-US" sz="1200" dirty="0">
                <a:solidFill>
                  <a:srgbClr val="595959"/>
                </a:solidFill>
                <a:latin typeface="Calibri"/>
                <a:cs typeface="Calibri"/>
              </a:rPr>
              <a:t>CEPPE Policy Brief N° 6, CEPPE UC.</a:t>
            </a:r>
          </a:p>
          <a:p>
            <a:pPr marL="171450" indent="-171450">
              <a:buFont typeface="Arial"/>
              <a:buChar char="•"/>
            </a:pPr>
            <a:endParaRPr lang="es-ES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s-CL" sz="1200" dirty="0">
                <a:solidFill>
                  <a:srgbClr val="595959"/>
                </a:solidFill>
                <a:latin typeface="Calibri"/>
                <a:cs typeface="Calibri"/>
              </a:rPr>
              <a:t>OECD, &amp; Centre for Educational Research Innovation. (2010). </a:t>
            </a:r>
            <a:r>
              <a:rPr lang="es-CL" sz="1200" i="1" dirty="0">
                <a:solidFill>
                  <a:srgbClr val="595959"/>
                </a:solidFill>
                <a:latin typeface="Calibri"/>
                <a:cs typeface="Calibri"/>
              </a:rPr>
              <a:t>Inspired by technology, driven by pedagogy a systematic approach to technology-based school innovations</a:t>
            </a:r>
            <a:r>
              <a:rPr lang="es-CL" sz="1200" dirty="0">
                <a:solidFill>
                  <a:srgbClr val="595959"/>
                </a:solidFill>
                <a:latin typeface="Calibri"/>
                <a:cs typeface="Calibri"/>
              </a:rPr>
              <a:t> (Educational research and innovation). Paris: OECD.</a:t>
            </a:r>
            <a:endParaRPr lang="es-ES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20" name="Marcador de texto 4"/>
          <p:cNvSpPr txBox="1">
            <a:spLocks/>
          </p:cNvSpPr>
          <p:nvPr/>
        </p:nvSpPr>
        <p:spPr>
          <a:xfrm>
            <a:off x="4764700" y="1574993"/>
            <a:ext cx="3999900" cy="311130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rgbClr val="595959"/>
                </a:solidFill>
                <a:latin typeface="Calibri"/>
                <a:cs typeface="Calibri"/>
              </a:rPr>
              <a:t>OECD. (2016). </a:t>
            </a:r>
            <a:r>
              <a:rPr lang="en-US" sz="1200" i="1" dirty="0">
                <a:solidFill>
                  <a:srgbClr val="595959"/>
                </a:solidFill>
                <a:latin typeface="Calibri"/>
                <a:cs typeface="Calibri"/>
              </a:rPr>
              <a:t>Innovating Education and Educating for Innovation: The Power of Digital Technologies and Skills.</a:t>
            </a:r>
            <a:r>
              <a:rPr lang="en-US" sz="1200" dirty="0">
                <a:solidFill>
                  <a:srgbClr val="595959"/>
                </a:solidFill>
                <a:latin typeface="Calibri"/>
                <a:cs typeface="Calibri"/>
              </a:rPr>
              <a:t> Paris: OECD Publishing.</a:t>
            </a:r>
          </a:p>
          <a:p>
            <a:pPr marL="311150" indent="-171450">
              <a:buFont typeface="Arial"/>
              <a:buChar char="•"/>
            </a:pPr>
            <a:endParaRPr lang="en-US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s-ES" sz="1200" dirty="0">
                <a:solidFill>
                  <a:srgbClr val="595959"/>
                </a:solidFill>
                <a:latin typeface="Calibri"/>
                <a:cs typeface="Calibri"/>
              </a:rPr>
              <a:t>Perkins, D. (2017). Educar para un mundo cambiante,¿ Qué necesitan aprender realmente los alumnos para el futuro. Madrid: Biblioteca lnnovación educativa.</a:t>
            </a:r>
          </a:p>
          <a:p>
            <a:pPr marL="139700"/>
            <a:endParaRPr lang="es-ES" sz="1200" dirty="0">
              <a:solidFill>
                <a:srgbClr val="595959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rgbClr val="595959"/>
                </a:solidFill>
                <a:latin typeface="Calibri"/>
                <a:cs typeface="Calibri"/>
              </a:rPr>
              <a:t>Ritchhart, R., Church, M., &amp; Morrison, K. (2014). </a:t>
            </a:r>
            <a:r>
              <a:rPr lang="es-CL" sz="1200" i="1" dirty="0">
                <a:solidFill>
                  <a:srgbClr val="595959"/>
                </a:solidFill>
                <a:latin typeface="Calibri"/>
                <a:cs typeface="Calibri"/>
              </a:rPr>
              <a:t>Hacer visible el pensamiento.</a:t>
            </a:r>
            <a:r>
              <a:rPr lang="es-CL" sz="1200" dirty="0">
                <a:solidFill>
                  <a:srgbClr val="595959"/>
                </a:solidFill>
                <a:latin typeface="Calibri"/>
                <a:cs typeface="Calibri"/>
              </a:rPr>
              <a:t> Buenos Aires: Paidós. </a:t>
            </a:r>
            <a:endParaRPr lang="es-ES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pic>
        <p:nvPicPr>
          <p:cNvPr id="9" name="Imagen 8" descr="bibliografi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762000"/>
            <a:ext cx="736600" cy="56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1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339502"/>
            <a:ext cx="8892480" cy="4803998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0" y="339502"/>
            <a:ext cx="8676456" cy="648072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 CuadroTexto"/>
          <p:cNvSpPr txBox="1"/>
          <p:nvPr/>
        </p:nvSpPr>
        <p:spPr>
          <a:xfrm>
            <a:off x="283098" y="446888"/>
            <a:ext cx="83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bg1"/>
                </a:solidFill>
              </a:rPr>
              <a:t>¿QUÉ ENTENDEMOS POR TRABAJO COLABORATIVO?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1318820" y="1308960"/>
            <a:ext cx="6088080" cy="1511148"/>
            <a:chOff x="1635734" y="1393120"/>
            <a:chExt cx="5226888" cy="1297388"/>
          </a:xfrm>
        </p:grpSpPr>
        <p:sp>
          <p:nvSpPr>
            <p:cNvPr id="29" name="Rectángulo 28"/>
            <p:cNvSpPr/>
            <p:nvPr/>
          </p:nvSpPr>
          <p:spPr>
            <a:xfrm>
              <a:off x="1635734" y="1522858"/>
              <a:ext cx="5226888" cy="1037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0" name="Agrupar 29"/>
            <p:cNvGrpSpPr/>
            <p:nvPr/>
          </p:nvGrpSpPr>
          <p:grpSpPr>
            <a:xfrm>
              <a:off x="1793207" y="1393120"/>
              <a:ext cx="194608" cy="1297388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35" name="Rectángulo 34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6" name="Rectángulo 35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Rectángulo 36"/>
              <p:cNvSpPr/>
              <p:nvPr/>
            </p:nvSpPr>
            <p:spPr>
              <a:xfrm rot="16200000">
                <a:off x="7020275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6544004" y="1393120"/>
              <a:ext cx="194608" cy="1297388"/>
              <a:chOff x="7668344" y="1995686"/>
              <a:chExt cx="216024" cy="1440160"/>
            </a:xfrm>
            <a:solidFill>
              <a:srgbClr val="77BC1F"/>
            </a:solidFill>
          </p:grpSpPr>
          <p:sp>
            <p:nvSpPr>
              <p:cNvPr id="32" name="Rectángulo 31"/>
              <p:cNvSpPr/>
              <p:nvPr/>
            </p:nvSpPr>
            <p:spPr>
              <a:xfrm>
                <a:off x="7668344" y="1995686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" name="Rectángulo 32"/>
              <p:cNvSpPr/>
              <p:nvPr/>
            </p:nvSpPr>
            <p:spPr>
              <a:xfrm>
                <a:off x="7668344" y="3363838"/>
                <a:ext cx="216024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4" name="Rectángulo 33"/>
              <p:cNvSpPr/>
              <p:nvPr/>
            </p:nvSpPr>
            <p:spPr>
              <a:xfrm rot="16200000">
                <a:off x="7164288" y="2715765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</p:grpSp>
      <p:sp>
        <p:nvSpPr>
          <p:cNvPr id="73" name="Cheurón 72"/>
          <p:cNvSpPr/>
          <p:nvPr/>
        </p:nvSpPr>
        <p:spPr>
          <a:xfrm rot="5400000">
            <a:off x="7939493" y="11477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0" name="Shape 115"/>
          <p:cNvSpPr txBox="1">
            <a:spLocks/>
          </p:cNvSpPr>
          <p:nvPr/>
        </p:nvSpPr>
        <p:spPr>
          <a:xfrm>
            <a:off x="1697593" y="1493748"/>
            <a:ext cx="5235325" cy="1074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“El trabajo colaborativo se puede entender como el involucramiento en un intento coordinado y continuo para lograr un objetivo o de alguna manera construir conocimiento en común.” (Grau, 2016)</a:t>
            </a:r>
          </a:p>
        </p:txBody>
      </p:sp>
      <p:sp>
        <p:nvSpPr>
          <p:cNvPr id="81" name="1 CuadroTexto"/>
          <p:cNvSpPr txBox="1"/>
          <p:nvPr/>
        </p:nvSpPr>
        <p:spPr>
          <a:xfrm>
            <a:off x="694194" y="2857582"/>
            <a:ext cx="7351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dirty="0">
                <a:solidFill>
                  <a:srgbClr val="595959"/>
                </a:solidFill>
                <a:latin typeface="Calibri"/>
                <a:cs typeface="Calibri"/>
              </a:rPr>
              <a:t>Es una metodología fundamental de los enfoques actuales de desarrollo profesional docente y su esencia está en promover que los docentes “[…] estudien, compartan experiencias, analicen e investiguen juntos acerca de sus prácticas pedagógicas, en un contexto institucional y social determinado”</a:t>
            </a:r>
          </a:p>
          <a:p>
            <a:r>
              <a:rPr lang="es-CL" sz="1600" dirty="0">
                <a:solidFill>
                  <a:srgbClr val="595959"/>
                </a:solidFill>
                <a:latin typeface="Calibri"/>
                <a:cs typeface="Calibri"/>
              </a:rPr>
              <a:t> (Vaillant, citado en CPEIP 2019).</a:t>
            </a:r>
            <a:endParaRPr lang="en" sz="1600" dirty="0">
              <a:solidFill>
                <a:srgbClr val="595959"/>
              </a:solidFill>
              <a:latin typeface="Calibri"/>
              <a:cs typeface="Calibri"/>
            </a:endParaRPr>
          </a:p>
          <a:p>
            <a:endParaRPr lang="es-ES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pic>
        <p:nvPicPr>
          <p:cNvPr id="4" name="Imagen 3" descr="colavorativ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32" y="1458842"/>
            <a:ext cx="836656" cy="8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7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339502"/>
            <a:ext cx="8892480" cy="4803998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0" y="339502"/>
            <a:ext cx="8676456" cy="648072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 CuadroTexto"/>
          <p:cNvSpPr txBox="1"/>
          <p:nvPr/>
        </p:nvSpPr>
        <p:spPr>
          <a:xfrm>
            <a:off x="283098" y="446888"/>
            <a:ext cx="83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RELEVANCIA DEL TRABAJO COLABORATIVO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81596" y="2044700"/>
            <a:ext cx="6997679" cy="2289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3" name="Cheurón 72"/>
          <p:cNvSpPr/>
          <p:nvPr/>
        </p:nvSpPr>
        <p:spPr>
          <a:xfrm rot="5400000">
            <a:off x="7478806" y="11477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380312" y="555526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 descr="colavorativ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41" y="701817"/>
            <a:ext cx="690133" cy="690133"/>
          </a:xfrm>
          <a:prstGeom prst="rect">
            <a:avLst/>
          </a:prstGeom>
        </p:spPr>
      </p:pic>
      <p:sp>
        <p:nvSpPr>
          <p:cNvPr id="19" name="2 Rectángulo"/>
          <p:cNvSpPr/>
          <p:nvPr/>
        </p:nvSpPr>
        <p:spPr>
          <a:xfrm>
            <a:off x="1230357" y="2153371"/>
            <a:ext cx="62313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800" i="1" dirty="0">
                <a:solidFill>
                  <a:srgbClr val="666666"/>
                </a:solidFill>
                <a:latin typeface="Calibri"/>
                <a:ea typeface="Raleway Light"/>
                <a:cs typeface="Calibri"/>
                <a:sym typeface="Raleway Light"/>
              </a:rPr>
              <a:t>El trabajo colaborativo entre los distintos actores educacionales permite a  las organizaciones generar soluciones creativas e innovadora</a:t>
            </a:r>
            <a:r>
              <a:rPr lang="es-CL" sz="1800" i="1" dirty="0">
                <a:solidFill>
                  <a:srgbClr val="666666"/>
                </a:solidFill>
                <a:latin typeface="Calibri"/>
                <a:cs typeface="Calibri"/>
                <a:sym typeface="Raleway Light"/>
              </a:rPr>
              <a:t>s, </a:t>
            </a:r>
            <a:r>
              <a:rPr lang="es-CL" sz="1800" i="1" dirty="0">
                <a:solidFill>
                  <a:srgbClr val="666666"/>
                </a:solidFill>
                <a:latin typeface="Calibri"/>
                <a:ea typeface="Raleway Light"/>
                <a:cs typeface="Calibri"/>
                <a:sym typeface="Raleway Light"/>
              </a:rPr>
              <a:t>que le</a:t>
            </a:r>
            <a:r>
              <a:rPr lang="es-CL" sz="1800" i="1" dirty="0">
                <a:solidFill>
                  <a:srgbClr val="666666"/>
                </a:solidFill>
                <a:latin typeface="Calibri"/>
                <a:cs typeface="Calibri"/>
                <a:sym typeface="Raleway Light"/>
              </a:rPr>
              <a:t>s </a:t>
            </a:r>
            <a:r>
              <a:rPr lang="es-CL" sz="1800" i="1" dirty="0">
                <a:solidFill>
                  <a:srgbClr val="666666"/>
                </a:solidFill>
                <a:latin typeface="Calibri"/>
                <a:ea typeface="Raleway Light"/>
                <a:cs typeface="Calibri"/>
                <a:sym typeface="Raleway Light"/>
              </a:rPr>
              <a:t>hagan sentido a sus miembros. Todos participan en “comunidad” para el logro de metas comunes</a:t>
            </a:r>
            <a:r>
              <a:rPr lang="es-CL" sz="1800" i="1" dirty="0">
                <a:solidFill>
                  <a:srgbClr val="666666"/>
                </a:solidFill>
                <a:latin typeface="Calibri"/>
                <a:cs typeface="Calibri"/>
                <a:sym typeface="Raleway Light"/>
              </a:rPr>
              <a:t>, lo que se convierte en </a:t>
            </a:r>
            <a:r>
              <a:rPr lang="es-CL" sz="1800" i="1" dirty="0">
                <a:solidFill>
                  <a:srgbClr val="666666"/>
                </a:solidFill>
                <a:latin typeface="Calibri"/>
                <a:ea typeface="Raleway Light"/>
                <a:cs typeface="Calibri"/>
                <a:sym typeface="Raleway Light"/>
              </a:rPr>
              <a:t>una forma de trabajar con otros, que potencia el valor de las relaciones interpersonales hacia un propósito común.</a:t>
            </a:r>
          </a:p>
          <a:p>
            <a:pPr algn="ctr"/>
            <a:endParaRPr lang="es-CL" sz="1800" b="1" i="1" dirty="0">
              <a:solidFill>
                <a:srgbClr val="666666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grpSp>
        <p:nvGrpSpPr>
          <p:cNvPr id="23" name="Agrupar 22"/>
          <p:cNvGrpSpPr/>
          <p:nvPr/>
        </p:nvGrpSpPr>
        <p:grpSpPr>
          <a:xfrm>
            <a:off x="7360492" y="1828391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24" name="Rectángulo 23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ctángulo 25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7" name="Agrupar 26"/>
          <p:cNvGrpSpPr/>
          <p:nvPr/>
        </p:nvGrpSpPr>
        <p:grpSpPr>
          <a:xfrm flipH="1">
            <a:off x="959692" y="1828391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28" name="Rectángulo 27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ctángulo 38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197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0" name="Rectángulo 49"/>
          <p:cNvSpPr/>
          <p:nvPr/>
        </p:nvSpPr>
        <p:spPr>
          <a:xfrm>
            <a:off x="3035300" y="1701800"/>
            <a:ext cx="2961580" cy="2120900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 descr="form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806450"/>
            <a:ext cx="2279650" cy="2279650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1485900" y="1399390"/>
            <a:ext cx="1841500" cy="131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100" b="1" kern="1200" dirty="0">
                <a:solidFill>
                  <a:srgbClr val="77BC1F"/>
                </a:solidFill>
                <a:latin typeface="Calibri"/>
                <a:cs typeface="Calibri"/>
              </a:rPr>
              <a:t>Orientación a una meta común:</a:t>
            </a:r>
            <a:r>
              <a:rPr lang="es-CL" sz="1100" kern="1200" dirty="0">
                <a:solidFill>
                  <a:srgbClr val="77BC1F"/>
                </a:solidFill>
                <a:latin typeface="Calibri"/>
                <a:cs typeface="Calibri"/>
              </a:rPr>
              <a:t> </a:t>
            </a:r>
            <a:r>
              <a:rPr lang="es-CL" sz="1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los miembros del grupo comparten una meta común clara para todos y que está enfocada en el mejoramiento de aprendizajes de los estudiantes. </a:t>
            </a:r>
          </a:p>
        </p:txBody>
      </p:sp>
      <p:pic>
        <p:nvPicPr>
          <p:cNvPr id="41" name="Imagen 40" descr="form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0" y="209550"/>
            <a:ext cx="2279650" cy="2279650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3695700" y="459590"/>
            <a:ext cx="1663700" cy="116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100" b="1" kern="1200" dirty="0">
                <a:solidFill>
                  <a:srgbClr val="77BC1F"/>
                </a:solidFill>
                <a:latin typeface="Calibri"/>
                <a:cs typeface="Calibri"/>
              </a:rPr>
              <a:t>Interdependencia: </a:t>
            </a:r>
            <a:r>
              <a:rPr lang="es-ES_tradnl" sz="1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los miembros del grupo se relacionan e influyen entre sí a tal punto, que el trabajo de cada uno se ve afectado por el trabajo de sus pares. </a:t>
            </a:r>
          </a:p>
        </p:txBody>
      </p:sp>
      <p:pic>
        <p:nvPicPr>
          <p:cNvPr id="44" name="Imagen 43" descr="form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50" y="781050"/>
            <a:ext cx="2279650" cy="2279650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5740400" y="1196190"/>
            <a:ext cx="1752600" cy="161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100" b="1" kern="1200" dirty="0">
                <a:solidFill>
                  <a:srgbClr val="77BC1F"/>
                </a:solidFill>
                <a:latin typeface="Calibri"/>
                <a:ea typeface="+mn-ea"/>
                <a:cs typeface="Calibri"/>
              </a:rPr>
              <a:t>Interacción nutritiva: </a:t>
            </a:r>
            <a:r>
              <a:rPr lang="es-CL" sz="1100" kern="1200" dirty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el trabajo se desarrolla en un marco de confianza y de relaciones simétricas, en el cual se desarrollan habilidades de comunicación de los integrantes, como la escucha, la empatía y el respeto</a:t>
            </a:r>
            <a:r>
              <a:rPr lang="es-ES" sz="1100" kern="1200" dirty="0">
                <a:solidFill>
                  <a:srgbClr val="595959"/>
                </a:solidFill>
                <a:latin typeface="Calibri"/>
                <a:ea typeface="+mn-ea"/>
                <a:cs typeface="Calibri"/>
              </a:rPr>
              <a:t>.</a:t>
            </a:r>
            <a:endParaRPr lang="es-CL" sz="1100" kern="1200" dirty="0">
              <a:solidFill>
                <a:srgbClr val="595959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46" name="Imagen 45" descr="form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0" y="2673350"/>
            <a:ext cx="2279650" cy="2279650"/>
          </a:xfrm>
          <a:prstGeom prst="rect">
            <a:avLst/>
          </a:prstGeom>
        </p:spPr>
      </p:pic>
      <p:sp>
        <p:nvSpPr>
          <p:cNvPr id="47" name="Rectángulo 46"/>
          <p:cNvSpPr/>
          <p:nvPr/>
        </p:nvSpPr>
        <p:spPr>
          <a:xfrm>
            <a:off x="4673600" y="2948790"/>
            <a:ext cx="1841500" cy="177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100" b="1" kern="1200" dirty="0">
                <a:solidFill>
                  <a:srgbClr val="77BC1F"/>
                </a:solidFill>
                <a:latin typeface="Calibri"/>
                <a:cs typeface="Calibri"/>
              </a:rPr>
              <a:t>Resultado satisfactorio para todos: </a:t>
            </a:r>
            <a:r>
              <a:rPr lang="es-ES_tradnl" sz="1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el trabajo realizado es efectivo en la medida en que permite el logro de la meta compartida, resultando un producto satisfactorio para todos y alcanzándose soluciones de mayor calidad que las que se podrían haber generado a partir del trabajo individual.</a:t>
            </a:r>
          </a:p>
        </p:txBody>
      </p:sp>
      <p:pic>
        <p:nvPicPr>
          <p:cNvPr id="48" name="Imagen 47" descr="form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2647950"/>
            <a:ext cx="2279650" cy="2279650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2425700" y="3029397"/>
            <a:ext cx="1917700" cy="1618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100" b="1" kern="1200" dirty="0">
                <a:solidFill>
                  <a:srgbClr val="77BC1F"/>
                </a:solidFill>
                <a:latin typeface="Calibri"/>
                <a:cs typeface="Calibri"/>
              </a:rPr>
              <a:t>Intercambio: </a:t>
            </a:r>
            <a:r>
              <a:rPr lang="es-ES_tradnl" sz="11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 asegura el intercambio de ideas, experiencias, información y opiniones entre personas diversas. Se desarrolla la negociación de los diferentes puntos de vista, lo que lleva a que las personas se cuestionen, con el fin de lograr un mejor resultado.</a:t>
            </a:r>
          </a:p>
        </p:txBody>
      </p:sp>
      <p:sp>
        <p:nvSpPr>
          <p:cNvPr id="51" name="2 CuadroTexto"/>
          <p:cNvSpPr txBox="1"/>
          <p:nvPr/>
        </p:nvSpPr>
        <p:spPr>
          <a:xfrm>
            <a:off x="3407299" y="1869289"/>
            <a:ext cx="224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rgbClr val="77BC1F"/>
                </a:solidFill>
                <a:latin typeface="Calibri"/>
                <a:cs typeface="Calibri"/>
              </a:rPr>
              <a:t>TRABAJO </a:t>
            </a:r>
          </a:p>
          <a:p>
            <a:pPr algn="ctr"/>
            <a:r>
              <a:rPr lang="pt-BR" sz="1800" b="1" dirty="0">
                <a:solidFill>
                  <a:srgbClr val="77BC1F"/>
                </a:solidFill>
                <a:latin typeface="Calibri"/>
                <a:cs typeface="Calibri"/>
              </a:rPr>
              <a:t>COLABORATIVO</a:t>
            </a:r>
            <a:endParaRPr lang="es-CL" sz="1800" b="1" dirty="0">
              <a:solidFill>
                <a:srgbClr val="77BC1F"/>
              </a:solidFill>
              <a:latin typeface="Calibri"/>
              <a:cs typeface="Calibri"/>
            </a:endParaRPr>
          </a:p>
        </p:txBody>
      </p:sp>
      <p:sp>
        <p:nvSpPr>
          <p:cNvPr id="52" name="Cheurón 51"/>
          <p:cNvSpPr/>
          <p:nvPr/>
        </p:nvSpPr>
        <p:spPr>
          <a:xfrm rot="10800000" flipH="1">
            <a:off x="5421406" y="22272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3" name="Cheurón 52"/>
          <p:cNvSpPr/>
          <p:nvPr/>
        </p:nvSpPr>
        <p:spPr>
          <a:xfrm rot="10800000">
            <a:off x="3427506" y="22145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4" name="Cheurón 53"/>
          <p:cNvSpPr/>
          <p:nvPr/>
        </p:nvSpPr>
        <p:spPr>
          <a:xfrm rot="5400000" flipH="1">
            <a:off x="4456206" y="16430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5" name="Cheurón 54"/>
          <p:cNvSpPr/>
          <p:nvPr/>
        </p:nvSpPr>
        <p:spPr>
          <a:xfrm rot="18900000" flipH="1">
            <a:off x="3935506" y="26082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7" name="Cheurón 56"/>
          <p:cNvSpPr/>
          <p:nvPr/>
        </p:nvSpPr>
        <p:spPr>
          <a:xfrm rot="2700000">
            <a:off x="4849906" y="26209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58" name="Agrupar 57"/>
          <p:cNvGrpSpPr/>
          <p:nvPr/>
        </p:nvGrpSpPr>
        <p:grpSpPr>
          <a:xfrm rot="20477206">
            <a:off x="6460157" y="496152"/>
            <a:ext cx="1045544" cy="1045544"/>
            <a:chOff x="6012160" y="987574"/>
            <a:chExt cx="1800200" cy="1800200"/>
          </a:xfrm>
        </p:grpSpPr>
        <p:sp>
          <p:nvSpPr>
            <p:cNvPr id="59" name="Arco 58"/>
            <p:cNvSpPr/>
            <p:nvPr/>
          </p:nvSpPr>
          <p:spPr>
            <a:xfrm>
              <a:off x="6012160" y="1131590"/>
              <a:ext cx="1656184" cy="1656184"/>
            </a:xfrm>
            <a:prstGeom prst="arc">
              <a:avLst/>
            </a:prstGeom>
            <a:ln w="57150" cmpd="sng">
              <a:solidFill>
                <a:srgbClr val="EFF6E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0" name="Arco 59"/>
            <p:cNvSpPr/>
            <p:nvPr/>
          </p:nvSpPr>
          <p:spPr>
            <a:xfrm>
              <a:off x="6156176" y="987574"/>
              <a:ext cx="1656184" cy="1656184"/>
            </a:xfrm>
            <a:prstGeom prst="arc">
              <a:avLst/>
            </a:prstGeom>
            <a:ln w="57150" cmpd="sng">
              <a:solidFill>
                <a:srgbClr val="EFF6E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61" name="Agrupar 60"/>
          <p:cNvGrpSpPr/>
          <p:nvPr/>
        </p:nvGrpSpPr>
        <p:grpSpPr>
          <a:xfrm>
            <a:off x="1967806" y="3848100"/>
            <a:ext cx="835943" cy="792358"/>
            <a:chOff x="482621" y="2829868"/>
            <a:chExt cx="1899225" cy="1800200"/>
          </a:xfrm>
        </p:grpSpPr>
        <p:sp>
          <p:nvSpPr>
            <p:cNvPr id="62" name="Arco 61"/>
            <p:cNvSpPr/>
            <p:nvPr/>
          </p:nvSpPr>
          <p:spPr>
            <a:xfrm rot="11700000">
              <a:off x="482621" y="2973884"/>
              <a:ext cx="1656184" cy="1656184"/>
            </a:xfrm>
            <a:prstGeom prst="arc">
              <a:avLst/>
            </a:prstGeom>
            <a:ln w="57150" cmpd="sng">
              <a:solidFill>
                <a:srgbClr val="EFF6E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3" name="Arco 62"/>
            <p:cNvSpPr/>
            <p:nvPr/>
          </p:nvSpPr>
          <p:spPr>
            <a:xfrm rot="11700000">
              <a:off x="725662" y="2829868"/>
              <a:ext cx="1656184" cy="1656184"/>
            </a:xfrm>
            <a:prstGeom prst="arc">
              <a:avLst/>
            </a:prstGeom>
            <a:ln w="57150" cmpd="sng">
              <a:solidFill>
                <a:srgbClr val="EFF6E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607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-5509" y="339502"/>
            <a:ext cx="8892480" cy="4803998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0" y="339502"/>
            <a:ext cx="8676456" cy="648072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 CuadroTexto"/>
          <p:cNvSpPr txBox="1"/>
          <p:nvPr/>
        </p:nvSpPr>
        <p:spPr>
          <a:xfrm>
            <a:off x="283098" y="446888"/>
            <a:ext cx="83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¿QUÉ ENTENDEMOS POR INNOVACIÓN?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1673087" y="1933708"/>
            <a:ext cx="5226888" cy="1037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0" name="Agrupar 29"/>
          <p:cNvGrpSpPr/>
          <p:nvPr/>
        </p:nvGrpSpPr>
        <p:grpSpPr>
          <a:xfrm>
            <a:off x="1830560" y="1803970"/>
            <a:ext cx="194608" cy="1297388"/>
            <a:chOff x="7668344" y="1995686"/>
            <a:chExt cx="216024" cy="1440160"/>
          </a:xfrm>
          <a:solidFill>
            <a:srgbClr val="77BC1F"/>
          </a:solidFill>
        </p:grpSpPr>
        <p:sp>
          <p:nvSpPr>
            <p:cNvPr id="35" name="Rectángulo 34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Rectángulo 36"/>
            <p:cNvSpPr/>
            <p:nvPr/>
          </p:nvSpPr>
          <p:spPr>
            <a:xfrm rot="16200000">
              <a:off x="7020275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6581357" y="1803970"/>
            <a:ext cx="194608" cy="1297388"/>
            <a:chOff x="7668344" y="1995686"/>
            <a:chExt cx="216024" cy="1440160"/>
          </a:xfrm>
          <a:solidFill>
            <a:srgbClr val="77BC1F"/>
          </a:solidFill>
        </p:grpSpPr>
        <p:sp>
          <p:nvSpPr>
            <p:cNvPr id="32" name="Rectángulo 31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7668344" y="3363838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4" name="Rectángulo 33"/>
            <p:cNvSpPr/>
            <p:nvPr/>
          </p:nvSpPr>
          <p:spPr>
            <a:xfrm rot="16200000">
              <a:off x="7164288" y="2715765"/>
              <a:ext cx="1368152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73" name="Cheurón 72"/>
          <p:cNvSpPr/>
          <p:nvPr/>
        </p:nvSpPr>
        <p:spPr>
          <a:xfrm rot="5400000">
            <a:off x="7478806" y="11477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0" name="Shape 115"/>
          <p:cNvSpPr txBox="1">
            <a:spLocks/>
          </p:cNvSpPr>
          <p:nvPr/>
        </p:nvSpPr>
        <p:spPr>
          <a:xfrm>
            <a:off x="2117671" y="1904598"/>
            <a:ext cx="4330450" cy="1074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s-ES_tradn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“Cualquier cambio dinámico dirigido a añadir valor al proceso educacional y que deriva en resultados medibles, ya sea en términos de satisfacción, como de rendimiento” (OECD/CERI 2010).</a:t>
            </a:r>
          </a:p>
        </p:txBody>
      </p:sp>
      <p:sp>
        <p:nvSpPr>
          <p:cNvPr id="81" name="1 CuadroTexto"/>
          <p:cNvSpPr txBox="1"/>
          <p:nvPr/>
        </p:nvSpPr>
        <p:spPr>
          <a:xfrm>
            <a:off x="793803" y="3455193"/>
            <a:ext cx="7351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i="1" dirty="0">
                <a:solidFill>
                  <a:srgbClr val="595959"/>
                </a:solidFill>
                <a:latin typeface="Calibri"/>
                <a:cs typeface="Calibri"/>
              </a:rPr>
              <a:t>“Hacer de manera diferente las cosas, introduciendo nuevas prácticas o transformando prácticas ya existentes para adaptarlas y responder mejor a las necesidades del contexto”.</a:t>
            </a:r>
          </a:p>
          <a:p>
            <a:endParaRPr lang="es-ES"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7075512" y="1495326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4" name="Imagen 23" descr="innovaci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35" y="1696450"/>
            <a:ext cx="567712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2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339502"/>
            <a:ext cx="8892480" cy="4803998"/>
          </a:xfrm>
          <a:prstGeom prst="rect">
            <a:avLst/>
          </a:prstGeom>
          <a:solidFill>
            <a:srgbClr val="EFF6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0" y="339502"/>
            <a:ext cx="8676456" cy="648072"/>
          </a:xfrm>
          <a:prstGeom prst="rect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2 CuadroTexto"/>
          <p:cNvSpPr txBox="1"/>
          <p:nvPr/>
        </p:nvSpPr>
        <p:spPr>
          <a:xfrm>
            <a:off x="283098" y="446888"/>
            <a:ext cx="835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RELEVANCIA DE LA INNOVACIÓN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81596" y="1981200"/>
            <a:ext cx="6997679" cy="2400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3" name="Cheurón 72"/>
          <p:cNvSpPr/>
          <p:nvPr/>
        </p:nvSpPr>
        <p:spPr>
          <a:xfrm rot="5400000">
            <a:off x="7478806" y="1147748"/>
            <a:ext cx="132517" cy="176689"/>
          </a:xfrm>
          <a:prstGeom prst="chevron">
            <a:avLst/>
          </a:prstGeom>
          <a:solidFill>
            <a:srgbClr val="77BC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7380312" y="555526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2 Rectángulo"/>
          <p:cNvSpPr/>
          <p:nvPr/>
        </p:nvSpPr>
        <p:spPr>
          <a:xfrm>
            <a:off x="1230357" y="1975571"/>
            <a:ext cx="6231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i="1" dirty="0">
                <a:solidFill>
                  <a:srgbClr val="666666"/>
                </a:solidFill>
                <a:latin typeface="Calibri"/>
                <a:ea typeface="Raleway Light"/>
                <a:cs typeface="Calibri"/>
                <a:sym typeface="Raleway Light"/>
              </a:rPr>
              <a:t>La innovación, dentro de la cultura escolar, es un factor crucial que permite a los establecimientos educacionales mantener conciencia de su quehacer, mirar sus formas habituales de “hacer las cosas”, y ajustar dichas prácticas a las necesidades sociales actuales y a los aprendizajes de los estudiantes. </a:t>
            </a:r>
          </a:p>
          <a:p>
            <a:pPr algn="ctr"/>
            <a:endParaRPr lang="es-ES_tradnl" sz="1600" i="1" dirty="0">
              <a:solidFill>
                <a:srgbClr val="666666"/>
              </a:solidFill>
              <a:latin typeface="Calibri"/>
              <a:ea typeface="Raleway Light"/>
              <a:cs typeface="Calibri"/>
              <a:sym typeface="Raleway Light"/>
            </a:endParaRPr>
          </a:p>
          <a:p>
            <a:pPr algn="ctr"/>
            <a:r>
              <a:rPr lang="es-ES_tradnl" sz="1600" b="1" i="1" dirty="0">
                <a:solidFill>
                  <a:srgbClr val="666666"/>
                </a:solidFill>
                <a:latin typeface="Calibri"/>
                <a:ea typeface="Raleway Light"/>
                <a:cs typeface="Calibri"/>
                <a:sym typeface="Raleway Light"/>
              </a:rPr>
              <a:t>“Innovar en educación es más que modificar el currículo o introducir nuevas tecnologías. Es cambiar para mejorar sistemáticamente” (Martínez, 2014).</a:t>
            </a:r>
          </a:p>
          <a:p>
            <a:pPr algn="ctr"/>
            <a:endParaRPr lang="es-CL" sz="1600" b="1" i="1" dirty="0">
              <a:solidFill>
                <a:srgbClr val="666666"/>
              </a:solidFill>
              <a:latin typeface="Calibri"/>
              <a:ea typeface="Raleway Light"/>
              <a:cs typeface="Calibri"/>
              <a:sym typeface="Raleway Light"/>
            </a:endParaRPr>
          </a:p>
        </p:txBody>
      </p:sp>
      <p:grpSp>
        <p:nvGrpSpPr>
          <p:cNvPr id="23" name="Agrupar 22"/>
          <p:cNvGrpSpPr/>
          <p:nvPr/>
        </p:nvGrpSpPr>
        <p:grpSpPr>
          <a:xfrm>
            <a:off x="7360492" y="1828391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24" name="Rectángulo 23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ctángulo 25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7" name="Agrupar 26"/>
          <p:cNvGrpSpPr/>
          <p:nvPr/>
        </p:nvGrpSpPr>
        <p:grpSpPr>
          <a:xfrm flipH="1">
            <a:off x="959692" y="1828391"/>
            <a:ext cx="240445" cy="2674002"/>
            <a:chOff x="7668344" y="1995686"/>
            <a:chExt cx="222796" cy="2477741"/>
          </a:xfrm>
          <a:solidFill>
            <a:srgbClr val="77BC1F"/>
          </a:solidFill>
        </p:grpSpPr>
        <p:sp>
          <p:nvSpPr>
            <p:cNvPr id="28" name="Rectángulo 27"/>
            <p:cNvSpPr/>
            <p:nvPr/>
          </p:nvSpPr>
          <p:spPr>
            <a:xfrm>
              <a:off x="7668344" y="1995686"/>
              <a:ext cx="216024" cy="720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7668344" y="4407966"/>
              <a:ext cx="216024" cy="6546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ctángulo 38"/>
            <p:cNvSpPr/>
            <p:nvPr/>
          </p:nvSpPr>
          <p:spPr>
            <a:xfrm rot="16200000">
              <a:off x="6651938" y="3228115"/>
              <a:ext cx="2399625" cy="787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17" name="Imagen 16" descr="innovacion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84" y="781550"/>
            <a:ext cx="567712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08026"/>
      </p:ext>
    </p:extLst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6074</TotalTime>
  <Words>2330</Words>
  <Application>Microsoft Office PowerPoint</Application>
  <PresentationFormat>Presentación en pantalla (16:9)</PresentationFormat>
  <Paragraphs>235</Paragraphs>
  <Slides>44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Raleway</vt:lpstr>
      <vt:lpstr>Calibri</vt:lpstr>
      <vt:lpstr>Raleway Light</vt:lpstr>
      <vt:lpstr>Raleway ExtraBold</vt:lpstr>
      <vt:lpstr>Olivia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Recuerda una experiencia positiva en relación a la innovación y/o el trabajo colaborativo que se haya dado en este establecimiento. </vt:lpstr>
      <vt:lpstr>Presentación de PowerPoint</vt:lpstr>
      <vt:lpstr>¿Con quién NO trabajo frecuentemente?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 resolución de conflictos</dc:title>
  <dc:creator>Focus</dc:creator>
  <cp:lastModifiedBy>Mariam Lopez</cp:lastModifiedBy>
  <cp:revision>345</cp:revision>
  <dcterms:modified xsi:type="dcterms:W3CDTF">2019-08-05T13:32:17Z</dcterms:modified>
</cp:coreProperties>
</file>